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66" r:id="rId3"/>
    <p:sldId id="257" r:id="rId4"/>
    <p:sldId id="267" r:id="rId5"/>
    <p:sldId id="258" r:id="rId6"/>
    <p:sldId id="268" r:id="rId7"/>
    <p:sldId id="269" r:id="rId8"/>
    <p:sldId id="270" r:id="rId9"/>
    <p:sldId id="272" r:id="rId10"/>
    <p:sldId id="274" r:id="rId11"/>
    <p:sldId id="273" r:id="rId12"/>
    <p:sldId id="271" r:id="rId13"/>
    <p:sldId id="260" r:id="rId14"/>
    <p:sldId id="261" r:id="rId15"/>
    <p:sldId id="262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7" autoAdjust="0"/>
    <p:restoredTop sz="96547" autoAdjust="0"/>
  </p:normalViewPr>
  <p:slideViewPr>
    <p:cSldViewPr>
      <p:cViewPr varScale="1">
        <p:scale>
          <a:sx n="74" d="100"/>
          <a:sy n="74" d="100"/>
        </p:scale>
        <p:origin x="79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 класс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литература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88</c:v>
                </c:pt>
                <c:pt idx="1">
                  <c:v>84</c:v>
                </c:pt>
                <c:pt idx="2">
                  <c:v>98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C-4004-A509-2FDF7A75C73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3 класс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литература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80</c:v>
                </c:pt>
                <c:pt idx="1">
                  <c:v>84</c:v>
                </c:pt>
                <c:pt idx="2">
                  <c:v>97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8C-4004-A509-2FDF7A75C738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4 класс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русский язык</c:v>
                </c:pt>
                <c:pt idx="1">
                  <c:v>математика</c:v>
                </c:pt>
                <c:pt idx="2">
                  <c:v>литература</c:v>
                </c:pt>
                <c:pt idx="3">
                  <c:v>окружающий мир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82</c:v>
                </c:pt>
                <c:pt idx="1">
                  <c:v>81</c:v>
                </c:pt>
                <c:pt idx="2">
                  <c:v>93</c:v>
                </c:pt>
                <c:pt idx="3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8C-4004-A509-2FDF7A75C7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240768"/>
        <c:axId val="52242304"/>
      </c:barChart>
      <c:catAx>
        <c:axId val="522407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52242304"/>
        <c:crosses val="autoZero"/>
        <c:auto val="1"/>
        <c:lblAlgn val="ctr"/>
        <c:lblOffset val="100"/>
        <c:noMultiLvlLbl val="0"/>
      </c:catAx>
      <c:valAx>
        <c:axId val="52242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24076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0.07292</cdr:x>
      <cdr:y>0.19345</cdr:y>
    </cdr:from>
    <cdr:to>
      <cdr:x>0.16146</cdr:x>
      <cdr:y>0.26786</cdr:y>
    </cdr:to>
    <cdr:sp macro="" textlink="">
      <cdr:nvSpPr>
        <cdr:cNvPr id="2" name="Поле 1"/>
        <cdr:cNvSpPr txBox="1"/>
      </cdr:nvSpPr>
      <cdr:spPr>
        <a:xfrm xmlns:a="http://schemas.openxmlformats.org/drawingml/2006/main">
          <a:off x="400050" y="619125"/>
          <a:ext cx="485775" cy="2381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88%</a:t>
          </a:r>
        </a:p>
      </cdr:txBody>
    </cdr:sp>
  </cdr:relSizeAnchor>
  <cdr:relSizeAnchor xmlns:cdr="http://schemas.openxmlformats.org/drawingml/2006/chartDrawing">
    <cdr:from>
      <cdr:x>0.13368</cdr:x>
      <cdr:y>0.2381</cdr:y>
    </cdr:from>
    <cdr:to>
      <cdr:x>0.21181</cdr:x>
      <cdr:y>0.33333</cdr:y>
    </cdr:to>
    <cdr:sp macro="" textlink="">
      <cdr:nvSpPr>
        <cdr:cNvPr id="3" name="Поле 2"/>
        <cdr:cNvSpPr txBox="1"/>
      </cdr:nvSpPr>
      <cdr:spPr>
        <a:xfrm xmlns:a="http://schemas.openxmlformats.org/drawingml/2006/main">
          <a:off x="733425" y="762001"/>
          <a:ext cx="428625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80%</a:t>
          </a:r>
        </a:p>
      </cdr:txBody>
    </cdr:sp>
  </cdr:relSizeAnchor>
  <cdr:relSizeAnchor xmlns:cdr="http://schemas.openxmlformats.org/drawingml/2006/chartDrawing">
    <cdr:from>
      <cdr:x>0.18229</cdr:x>
      <cdr:y>0.24107</cdr:y>
    </cdr:from>
    <cdr:to>
      <cdr:x>0.28299</cdr:x>
      <cdr:y>0.33631</cdr:y>
    </cdr:to>
    <cdr:sp macro="" textlink="">
      <cdr:nvSpPr>
        <cdr:cNvPr id="4" name="Поле 3"/>
        <cdr:cNvSpPr txBox="1"/>
      </cdr:nvSpPr>
      <cdr:spPr>
        <a:xfrm xmlns:a="http://schemas.openxmlformats.org/drawingml/2006/main">
          <a:off x="1000125" y="771525"/>
          <a:ext cx="55245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82%</a:t>
          </a:r>
        </a:p>
      </cdr:txBody>
    </cdr:sp>
  </cdr:relSizeAnchor>
  <cdr:relSizeAnchor xmlns:cdr="http://schemas.openxmlformats.org/drawingml/2006/chartDrawing">
    <cdr:from>
      <cdr:x>0.28646</cdr:x>
      <cdr:y>0.21131</cdr:y>
    </cdr:from>
    <cdr:to>
      <cdr:x>0.37153</cdr:x>
      <cdr:y>0.32738</cdr:y>
    </cdr:to>
    <cdr:sp macro="" textlink="">
      <cdr:nvSpPr>
        <cdr:cNvPr id="5" name="Поле 4"/>
        <cdr:cNvSpPr txBox="1"/>
      </cdr:nvSpPr>
      <cdr:spPr>
        <a:xfrm xmlns:a="http://schemas.openxmlformats.org/drawingml/2006/main">
          <a:off x="1571625" y="676275"/>
          <a:ext cx="466725" cy="3714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84%</a:t>
          </a:r>
        </a:p>
      </cdr:txBody>
    </cdr:sp>
  </cdr:relSizeAnchor>
  <cdr:relSizeAnchor xmlns:cdr="http://schemas.openxmlformats.org/drawingml/2006/chartDrawing">
    <cdr:from>
      <cdr:x>0.33681</cdr:x>
      <cdr:y>0.20833</cdr:y>
    </cdr:from>
    <cdr:to>
      <cdr:x>0.45486</cdr:x>
      <cdr:y>0.33036</cdr:y>
    </cdr:to>
    <cdr:sp macro="" textlink="">
      <cdr:nvSpPr>
        <cdr:cNvPr id="6" name="Поле 5"/>
        <cdr:cNvSpPr txBox="1"/>
      </cdr:nvSpPr>
      <cdr:spPr>
        <a:xfrm xmlns:a="http://schemas.openxmlformats.org/drawingml/2006/main">
          <a:off x="1847850" y="666750"/>
          <a:ext cx="647700" cy="3905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84%</a:t>
          </a:r>
        </a:p>
      </cdr:txBody>
    </cdr:sp>
  </cdr:relSizeAnchor>
  <cdr:relSizeAnchor xmlns:cdr="http://schemas.openxmlformats.org/drawingml/2006/chartDrawing">
    <cdr:from>
      <cdr:x>0.37326</cdr:x>
      <cdr:y>0.25298</cdr:y>
    </cdr:from>
    <cdr:to>
      <cdr:x>0.46181</cdr:x>
      <cdr:y>0.3631</cdr:y>
    </cdr:to>
    <cdr:sp macro="" textlink="">
      <cdr:nvSpPr>
        <cdr:cNvPr id="7" name="Поле 6"/>
        <cdr:cNvSpPr txBox="1"/>
      </cdr:nvSpPr>
      <cdr:spPr>
        <a:xfrm xmlns:a="http://schemas.openxmlformats.org/drawingml/2006/main">
          <a:off x="2047875" y="809625"/>
          <a:ext cx="485776" cy="352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81%</a:t>
          </a:r>
        </a:p>
      </cdr:txBody>
    </cdr:sp>
  </cdr:relSizeAnchor>
  <cdr:relSizeAnchor xmlns:cdr="http://schemas.openxmlformats.org/drawingml/2006/chartDrawing">
    <cdr:from>
      <cdr:x>0.47396</cdr:x>
      <cdr:y>0.1131</cdr:y>
    </cdr:from>
    <cdr:to>
      <cdr:x>0.55208</cdr:x>
      <cdr:y>0.22619</cdr:y>
    </cdr:to>
    <cdr:sp macro="" textlink="">
      <cdr:nvSpPr>
        <cdr:cNvPr id="8" name="Поле 7"/>
        <cdr:cNvSpPr txBox="1"/>
      </cdr:nvSpPr>
      <cdr:spPr>
        <a:xfrm xmlns:a="http://schemas.openxmlformats.org/drawingml/2006/main">
          <a:off x="2600325" y="361950"/>
          <a:ext cx="42862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98%</a:t>
          </a:r>
        </a:p>
      </cdr:txBody>
    </cdr:sp>
  </cdr:relSizeAnchor>
  <cdr:relSizeAnchor xmlns:cdr="http://schemas.openxmlformats.org/drawingml/2006/chartDrawing">
    <cdr:from>
      <cdr:x>0.53299</cdr:x>
      <cdr:y>0.11012</cdr:y>
    </cdr:from>
    <cdr:to>
      <cdr:x>0.61632</cdr:x>
      <cdr:y>0.21429</cdr:y>
    </cdr:to>
    <cdr:sp macro="" textlink="">
      <cdr:nvSpPr>
        <cdr:cNvPr id="9" name="Поле 8"/>
        <cdr:cNvSpPr txBox="1"/>
      </cdr:nvSpPr>
      <cdr:spPr>
        <a:xfrm xmlns:a="http://schemas.openxmlformats.org/drawingml/2006/main">
          <a:off x="2924176" y="352425"/>
          <a:ext cx="457200" cy="3333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98%</a:t>
          </a:r>
        </a:p>
      </cdr:txBody>
    </cdr:sp>
  </cdr:relSizeAnchor>
  <cdr:relSizeAnchor xmlns:cdr="http://schemas.openxmlformats.org/drawingml/2006/chartDrawing">
    <cdr:from>
      <cdr:x>0.56944</cdr:x>
      <cdr:y>0.16071</cdr:y>
    </cdr:from>
    <cdr:to>
      <cdr:x>0.65278</cdr:x>
      <cdr:y>0.27083</cdr:y>
    </cdr:to>
    <cdr:sp macro="" textlink="">
      <cdr:nvSpPr>
        <cdr:cNvPr id="10" name="Поле 9"/>
        <cdr:cNvSpPr txBox="1"/>
      </cdr:nvSpPr>
      <cdr:spPr>
        <a:xfrm xmlns:a="http://schemas.openxmlformats.org/drawingml/2006/main">
          <a:off x="3124201" y="514350"/>
          <a:ext cx="457200" cy="3524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93%</a:t>
          </a:r>
        </a:p>
      </cdr:txBody>
    </cdr:sp>
  </cdr:relSizeAnchor>
  <cdr:relSizeAnchor xmlns:cdr="http://schemas.openxmlformats.org/drawingml/2006/chartDrawing">
    <cdr:from>
      <cdr:x>0.66319</cdr:x>
      <cdr:y>0.12202</cdr:y>
    </cdr:from>
    <cdr:to>
      <cdr:x>0.75</cdr:x>
      <cdr:y>0.20536</cdr:y>
    </cdr:to>
    <cdr:sp macro="" textlink="">
      <cdr:nvSpPr>
        <cdr:cNvPr id="11" name="Поле 10"/>
        <cdr:cNvSpPr txBox="1"/>
      </cdr:nvSpPr>
      <cdr:spPr>
        <a:xfrm xmlns:a="http://schemas.openxmlformats.org/drawingml/2006/main">
          <a:off x="3638551" y="390525"/>
          <a:ext cx="4762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97%</a:t>
          </a:r>
        </a:p>
      </cdr:txBody>
    </cdr:sp>
  </cdr:relSizeAnchor>
  <cdr:relSizeAnchor xmlns:cdr="http://schemas.openxmlformats.org/drawingml/2006/chartDrawing">
    <cdr:from>
      <cdr:x>0.72396</cdr:x>
      <cdr:y>0.11905</cdr:y>
    </cdr:from>
    <cdr:to>
      <cdr:x>0.82639</cdr:x>
      <cdr:y>0.23214</cdr:y>
    </cdr:to>
    <cdr:sp macro="" textlink="">
      <cdr:nvSpPr>
        <cdr:cNvPr id="12" name="Поле 11"/>
        <cdr:cNvSpPr txBox="1"/>
      </cdr:nvSpPr>
      <cdr:spPr>
        <a:xfrm xmlns:a="http://schemas.openxmlformats.org/drawingml/2006/main">
          <a:off x="3971925" y="381000"/>
          <a:ext cx="561975" cy="361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97%</a:t>
          </a:r>
        </a:p>
      </cdr:txBody>
    </cdr:sp>
  </cdr:relSizeAnchor>
  <cdr:relSizeAnchor xmlns:cdr="http://schemas.openxmlformats.org/drawingml/2006/chartDrawing">
    <cdr:from>
      <cdr:x>0.78125</cdr:x>
      <cdr:y>0.15774</cdr:y>
    </cdr:from>
    <cdr:to>
      <cdr:x>0.88194</cdr:x>
      <cdr:y>0.28869</cdr:y>
    </cdr:to>
    <cdr:sp macro="" textlink="">
      <cdr:nvSpPr>
        <cdr:cNvPr id="13" name="Поле 12"/>
        <cdr:cNvSpPr txBox="1"/>
      </cdr:nvSpPr>
      <cdr:spPr>
        <a:xfrm xmlns:a="http://schemas.openxmlformats.org/drawingml/2006/main">
          <a:off x="4286251" y="504826"/>
          <a:ext cx="552450" cy="419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100"/>
            <a:t>94%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079C5-CC7A-4131-A191-369C4C5234EC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C4DB5-B277-4511-8986-B8FAEA7F2A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26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C4DB5-B277-4511-8986-B8FAEA7F2AD8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7490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B4B281-21E3-465F-AA5C-B3B940EA69C0}" type="datetimeFigureOut">
              <a:rPr lang="ru-RU" smtClean="0"/>
              <a:t>12.04.2022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8CDBBF9-7056-4C8F-8263-629D50D2E08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9934" y="1268760"/>
            <a:ext cx="7886481" cy="4320480"/>
          </a:xfrm>
        </p:spPr>
        <p:txBody>
          <a:bodyPr>
            <a:noAutofit/>
          </a:bodyPr>
          <a:lstStyle/>
          <a:p>
            <a:pPr algn="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Реализация программы развития ГБОУ «Московская международная школа»</a:t>
            </a:r>
          </a:p>
          <a:p>
            <a:pPr algn="r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«Школа успешных детей» на уровне начального общего образования в 201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уч. году</a:t>
            </a:r>
          </a:p>
          <a:p>
            <a:pPr algn="r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кафедры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Подшибякина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О. А.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Старший методист 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Тропина О.К</a:t>
            </a:r>
          </a:p>
          <a:p>
            <a:pPr algn="r">
              <a:spcBef>
                <a:spcPts val="0"/>
              </a:spcBef>
              <a:spcAft>
                <a:spcPts val="0"/>
              </a:spcAft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7057" y="116632"/>
            <a:ext cx="7772400" cy="1080119"/>
          </a:xfrm>
        </p:spPr>
        <p:txBody>
          <a:bodyPr>
            <a:normAutofit/>
          </a:bodyPr>
          <a:lstStyle/>
          <a:p>
            <a:pPr marL="182880" lvl="0" indent="0">
              <a:spcBef>
                <a:spcPts val="0"/>
              </a:spcBef>
              <a:buNone/>
            </a:pPr>
            <a:r>
              <a:rPr lang="ru-RU" sz="2800" b="1" dirty="0">
                <a:ln w="12700">
                  <a:noFill/>
                  <a:prstDash val="solid"/>
                </a:ln>
                <a:solidFill>
                  <a:srgbClr val="1F497D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ГБОУ </a:t>
            </a:r>
            <a:r>
              <a:rPr lang="ru-RU" sz="2800" b="1" dirty="0" smtClean="0">
                <a:ln w="12700">
                  <a:noFill/>
                  <a:prstDash val="solid"/>
                </a:ln>
                <a:solidFill>
                  <a:srgbClr val="1F497D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«Московская </a:t>
            </a:r>
            <a:r>
              <a:rPr lang="ru-RU" sz="2800" b="1" dirty="0">
                <a:ln w="12700">
                  <a:noFill/>
                  <a:prstDash val="solid"/>
                </a:ln>
                <a:solidFill>
                  <a:srgbClr val="1F497D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международная </a:t>
            </a:r>
            <a:r>
              <a:rPr lang="ru-RU" sz="2800" b="1" dirty="0" smtClean="0">
                <a:ln w="12700">
                  <a:noFill/>
                  <a:prstDash val="solid"/>
                </a:ln>
                <a:solidFill>
                  <a:srgbClr val="1F497D">
                    <a:lumMod val="75000"/>
                  </a:srgb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школа»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7" y="26801"/>
            <a:ext cx="61722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33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31640" y="260649"/>
            <a:ext cx="7128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Обобщение опыта </a:t>
            </a:r>
            <a:r>
              <a:rPr lang="ru-RU" sz="2400" b="1" dirty="0"/>
              <a:t>работы учителей </a:t>
            </a:r>
            <a:r>
              <a:rPr lang="ru-RU" sz="2400" b="1" dirty="0" smtClean="0"/>
              <a:t>кафедры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889844"/>
            <a:ext cx="828092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течении учебного года учителями начальных  классов было организовано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взаимопосещение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уроков, обсуждение опыта работа на заседаниях кафедры.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ДОУ ГБОУ «Московская международная школа» посещали уроки в начальной школе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( с 12.02 по 16.02 посетили 15 уроков в 1-х классах)</a:t>
            </a:r>
          </a:p>
          <a:p>
            <a:pPr marL="285750" indent="-285750">
              <a:buFontTx/>
              <a:buChar char="-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MOSOBR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TV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«Как используют разработки МЭШ в школах Москвы»,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Иванова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Е. В.</a:t>
            </a:r>
          </a:p>
          <a:p>
            <a:pPr marL="285750" indent="-285750">
              <a:buFontTx/>
              <a:buChar char="-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Городской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методический центр ДО г. Москвы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Семинар-практикум «Возможности использования электронных сценариев "Московской электронной школы",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Подшибякина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О. 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 Уроки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начальной школе проходят с использованием МЭШ учителями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предметниками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начальных классов.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 Создание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электронных учебных материалов для МЭШ</a:t>
            </a:r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 smtClean="0"/>
          </a:p>
          <a:p>
            <a:pPr marL="285750" indent="-285750">
              <a:buFontTx/>
              <a:buChar char="-"/>
            </a:pPr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73" y="116632"/>
            <a:ext cx="690709" cy="54864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974964"/>
              </p:ext>
            </p:extLst>
          </p:nvPr>
        </p:nvGraphicFramePr>
        <p:xfrm>
          <a:off x="395536" y="5013176"/>
          <a:ext cx="8064896" cy="142950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16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791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686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606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Иванова Е. В.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923" marR="509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Математика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</a:rPr>
                        <a:t>1кл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923" marR="5092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 Модуль «Нумерация чисел»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923" marR="5092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</a:rPr>
                        <a:t>10 сценариев уроков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923" marR="50923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Подшибякина</a:t>
                      </a:r>
                      <a:r>
                        <a:rPr lang="ru-RU" sz="1400" dirty="0">
                          <a:effectLst/>
                        </a:rPr>
                        <a:t> О. А.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923" marR="509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Окружающий мир 4кл.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923" marR="509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Модуль «Природные зоны России», «Россия на карте»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923" marR="5092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12 сценариев уроков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  сценариев уроков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0923" marR="50923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40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        Участие </a:t>
            </a:r>
            <a:r>
              <a:rPr lang="ru-RU" sz="1600" b="1" dirty="0"/>
              <a:t>педагогов начальной школы  ГБОУ «</a:t>
            </a:r>
            <a:r>
              <a:rPr lang="ru-RU" sz="1600" b="1" dirty="0" smtClean="0"/>
              <a:t>Московская международная </a:t>
            </a:r>
            <a:r>
              <a:rPr lang="ru-RU" sz="1600" b="1" dirty="0"/>
              <a:t>школа» </a:t>
            </a:r>
            <a:endParaRPr lang="ru-RU" sz="1600" b="1" dirty="0" smtClean="0"/>
          </a:p>
          <a:p>
            <a:pPr algn="ctr"/>
            <a:r>
              <a:rPr lang="ru-RU" sz="1600" b="1" dirty="0" smtClean="0"/>
              <a:t> </a:t>
            </a:r>
            <a:r>
              <a:rPr lang="ru-RU" sz="1600" b="1" dirty="0"/>
              <a:t>в мероприятиях </a:t>
            </a:r>
            <a:r>
              <a:rPr lang="ru-RU" sz="1600" b="1" dirty="0" smtClean="0"/>
              <a:t>Университетского </a:t>
            </a:r>
            <a:r>
              <a:rPr lang="ru-RU" sz="1600" b="1" dirty="0"/>
              <a:t>кластера НИУ ВШЭ</a:t>
            </a:r>
            <a:endParaRPr lang="ru-RU" sz="16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806272"/>
              </p:ext>
            </p:extLst>
          </p:nvPr>
        </p:nvGraphicFramePr>
        <p:xfrm>
          <a:off x="251520" y="834973"/>
          <a:ext cx="8784975" cy="59437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476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9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53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24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95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Дата 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Название мероприятия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Школа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Педагоги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9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03.09.16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Установочное совещание. Кластер Любимова Л. Л.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ГБОУ ММГ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ст. методист Тропина О. К.,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Лебедева А. А., Крылова Е. Н.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21.10.16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Развитие когнитивных компетенций Кластер  НИУ ВШЭ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Школа №1231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Лебедева А. А.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31.10.16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1800" dirty="0">
                          <a:effectLst/>
                        </a:rPr>
                        <a:t>Мастер-класс «Дети учат взрослых. Создаём анимацию в программе SCRATCH»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800" dirty="0">
                          <a:effectLst/>
                        </a:rPr>
                        <a:t>ГБОУ Лицей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kern="1800" dirty="0">
                          <a:effectLst/>
                        </a:rPr>
                        <a:t>№ 1828 «</a:t>
                      </a:r>
                      <a:r>
                        <a:rPr lang="ru-RU" sz="1000" kern="1800" dirty="0" err="1">
                          <a:effectLst/>
                        </a:rPr>
                        <a:t>Сабурово</a:t>
                      </a:r>
                      <a:r>
                        <a:rPr lang="ru-RU" sz="1000" kern="1800" dirty="0">
                          <a:effectLst/>
                        </a:rPr>
                        <a:t>"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Подшибякина</a:t>
                      </a:r>
                      <a:r>
                        <a:rPr lang="ru-RU" sz="1000" dirty="0">
                          <a:effectLst/>
                        </a:rPr>
                        <a:t> О. А., Потапова Е. В.,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Павлова О. С., Брежнева Е. А.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18.11.16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Дискуссионный клуб.  «Раннее когнитивное развитие»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Школа №1231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(наши новые Миусы)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Антипова и. И., Лебедева А. А.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04.02.17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4-я Конференция Университетско-школьного кластера «Кластер, как ресурс развития школ-членов»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Школа № 1231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effectLst/>
                        </a:rPr>
                        <a:t>Ручи</a:t>
                      </a:r>
                      <a:r>
                        <a:rPr lang="ru-RU" sz="1000" dirty="0">
                          <a:effectLst/>
                        </a:rPr>
                        <a:t> Е. А.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07.03.17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Дискуссионный клуб «Всё об оценивании»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ГБОУ школа №2054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ст. методист Тропина О. К.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834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06.04.17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kern="1800" dirty="0">
                          <a:effectLst/>
                        </a:rPr>
                        <a:t>Мастер-класс «</a:t>
                      </a:r>
                      <a:r>
                        <a:rPr lang="ru-RU" sz="1000" kern="1800" dirty="0" err="1">
                          <a:effectLst/>
                        </a:rPr>
                        <a:t>Smart</a:t>
                      </a:r>
                      <a:r>
                        <a:rPr lang="ru-RU" sz="1000" kern="1800" dirty="0">
                          <a:effectLst/>
                        </a:rPr>
                        <a:t>-технологии как один из факторов образования в начальной школе в условиях реализации ФГОС»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ГБОУ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Лицей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№ 1828 «</a:t>
                      </a:r>
                      <a:r>
                        <a:rPr lang="ru-RU" sz="10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Сабурово</a:t>
                      </a:r>
                      <a:r>
                        <a:rPr lang="ru-RU" sz="100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Павлова О. С.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6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06.04.17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Мастер-классы по совместным занятиям дошкольных групп и начальных классов в рамках программы «Разговор о правильном питании»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ГБОУ школа №460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Ивушкина Н. Е.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96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08.04.17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Методическая конференция «Золотой ключик»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ГБОУ школа № 1210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Ручи Е. А.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90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19.04.17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Семинар «Когнитивная технология как инструмент личностного развития учащихся»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НОУ «Карьера»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Киселёва К. В.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604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27.10.17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45-я Генеральная Ассамблея МИНИ-ООН школы.  Мини-ООН школа, как новая форма воспитательной работы, организация самоуправления учащихся с 1 класса.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ГБОУ ММШ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«Юпитер»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ст. методист Тропина О. К., Ивушкина Н. Е., Горохова Л. Д., Ручи Е. А.,  Шпонько Т. А., Павленко Н. В., Крылова Е. Н.,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Глазкова М. А.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980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24.01.18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 «Модель социальной одарённости обучающихся «Московской международной школы». Из опыта работы с молодыми педагогами в современных условиях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ГБОУ ММШ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«Сатурн»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ст. методист Тропина О. К., </a:t>
                      </a:r>
                      <a:r>
                        <a:rPr lang="ru-RU" sz="1000" dirty="0" err="1">
                          <a:effectLst/>
                        </a:rPr>
                        <a:t>Зенина</a:t>
                      </a:r>
                      <a:r>
                        <a:rPr lang="ru-RU" sz="1000" dirty="0">
                          <a:effectLst/>
                        </a:rPr>
                        <a:t> О. М., Морозова Т. А., </a:t>
                      </a:r>
                      <a:r>
                        <a:rPr lang="ru-RU" sz="1000" dirty="0" err="1">
                          <a:effectLst/>
                        </a:rPr>
                        <a:t>Подшибякина</a:t>
                      </a:r>
                      <a:r>
                        <a:rPr lang="ru-RU" sz="1000" dirty="0">
                          <a:effectLst/>
                        </a:rPr>
                        <a:t> О. А., </a:t>
                      </a:r>
                      <a:r>
                        <a:rPr lang="ru-RU" sz="1000" dirty="0" err="1">
                          <a:effectLst/>
                        </a:rPr>
                        <a:t>Ручи</a:t>
                      </a:r>
                      <a:r>
                        <a:rPr lang="ru-RU" sz="1000" dirty="0">
                          <a:effectLst/>
                        </a:rPr>
                        <a:t> Е. А., Потапова Е. В., Хайкина Т. В., </a:t>
                      </a:r>
                      <a:r>
                        <a:rPr lang="ru-RU" sz="1000" dirty="0" err="1">
                          <a:effectLst/>
                        </a:rPr>
                        <a:t>Мордашев</a:t>
                      </a:r>
                      <a:r>
                        <a:rPr lang="ru-RU" sz="1000" dirty="0">
                          <a:effectLst/>
                        </a:rPr>
                        <a:t> В. Н.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962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18.05.18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Круглый стол: "Внутреннее сетевое взаимодействие педагогов как форма повышения квалификации педагогов внутри ОО"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ГБОУ школа №460</a:t>
                      </a:r>
                      <a:endParaRPr lang="ru-RU" sz="10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Педагоги, администрация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25976" marR="25976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489200" y="7318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21" y="29748"/>
            <a:ext cx="61722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13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75" y="87547"/>
            <a:ext cx="617220" cy="54864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475656" y="188640"/>
            <a:ext cx="53285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Результаты Олимпиад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96752"/>
            <a:ext cx="78488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математике – 2017  среди младших школьников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 – 31 призёр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Всероссийская олимпиада школьников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русскому языку – 2017  среди младших школьников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– 44 призёра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/>
              <a:t> 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3068960"/>
            <a:ext cx="806489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>
              <a:spcBef>
                <a:spcPts val="0"/>
              </a:spcBef>
              <a:spcAft>
                <a:spcPts val="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Олимпиада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«Музеи, парки, усадьбы»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победители 32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учащихся начальной школы, 18 индивидуальных победителей и 2 команды по 7 человек.  (Принимали участие 38 чел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45720">
              <a:spcBef>
                <a:spcPts val="0"/>
              </a:spcBef>
              <a:spcAft>
                <a:spcPts val="0"/>
              </a:spcAft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 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Олимпиада –  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XXI</a:t>
            </a:r>
            <a:r>
              <a:rPr lang="ru-RU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век - 2018»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- 119 человек (Олимпиады: «Московский второклассник -  2018», «Московский третьеклассник -2018»),  из них 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27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чел. призёры олимпиады 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чел.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стали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победителями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этой олимпиады.</a:t>
            </a:r>
          </a:p>
        </p:txBody>
      </p:sp>
    </p:spTree>
    <p:extLst>
      <p:ext uri="{BB962C8B-B14F-4D97-AF65-F5344CB8AC3E}">
        <p14:creationId xmlns:p14="http://schemas.microsoft.com/office/powerpoint/2010/main" val="2199386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187624" y="332656"/>
            <a:ext cx="6512511" cy="720080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в проектах и различных мероприятиях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ДОгМ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ГМЦ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611560" y="1124744"/>
            <a:ext cx="7776864" cy="5616624"/>
          </a:xfrm>
        </p:spPr>
        <p:txBody>
          <a:bodyPr>
            <a:normAutofit/>
          </a:bodyPr>
          <a:lstStyle/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 Городской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смотр-конкурс 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«Ради жизни на Земле!»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ГБОУ школа № 315 - ТСК «Союз», руководитель Ткачёва Н. 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ЛАУРЕАТ 1 СТЕПЕНИ» в номинации «Хореография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 Конкурс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«Лоцманы книжных морей»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 Дворце творчества на Воробьёвых горах команды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«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Алые паруса» и  « Молния», 3 класс - стали победителями, руководители ст. методист Тропина О. К.,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Подшибякина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О. А., Павлова О. С., Антипова И. 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Конкурс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«Лоцманы книжных морей»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во Дворце творчества на Воробьёвых горах, 4 класс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победитель,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руководитель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Потапова Е. 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Школьный тур 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олимпиады по ОРКСЭ (ОПК_2017) – 33 человека; 11 из них стали победителями школьного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тура.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Московский городской конкурс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«Самый талантливый читатель» 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победитель </a:t>
            </a:r>
            <a:r>
              <a:rPr lang="ru-RU" sz="1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Долматов</a:t>
            </a:r>
            <a:r>
              <a:rPr lang="ru-RU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Олег.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 Конкурс 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плакатов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«Эко-мир 2017»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- 1 место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Ласьков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Александр, педагог-куратор: </a:t>
            </a:r>
            <a:r>
              <a:rPr lang="ru-RU" sz="1400" dirty="0" err="1">
                <a:latin typeface="Times New Roman" pitchFamily="18" charset="0"/>
                <a:cs typeface="Times New Roman" pitchFamily="18" charset="0"/>
              </a:rPr>
              <a:t>Ручи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Е. А. </a:t>
            </a:r>
          </a:p>
          <a:p>
            <a:pPr marL="4572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Онлайн-олимпиада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 математике для учеников начальной школы BRICSMath.com.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Олимпиада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проводилась на платформе DRAGONLEARN.IN для стран БРИКС.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Международный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открытый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театральный фестиваль «Один день с театром»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диплом 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степени студия «Родник», руководитель Журавлёва М.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pPr marL="4572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Межрайонный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 президентских соревнований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– начальную школу представляли 4 команды (1д, 2 д, 3в и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4а), класс-команда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1 «Д» класса заняла 2 место.</a:t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Школьный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тур олимпиады </a:t>
            </a:r>
            <a:r>
              <a:rPr lang="ru-RU" sz="1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«Наше наследие»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-  ученики 3 классов получили дипломы призёров и победителей. ( 10 участников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45720" indent="0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В рамках проекта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«Урок в музее»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– провели  19 уроков в музеях Москвы.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75" y="134765"/>
            <a:ext cx="61722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0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136904" cy="576064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dirty="0">
                <a:effectLst/>
              </a:rPr>
              <a:t>Международная деятельность </a:t>
            </a:r>
            <a:r>
              <a:rPr lang="ru-RU" sz="2000" dirty="0" smtClean="0">
                <a:effectLst/>
              </a:rPr>
              <a:t>обучающихся начальной школы</a:t>
            </a:r>
            <a:r>
              <a:rPr lang="ru-RU" sz="2000" dirty="0">
                <a:effectLst/>
              </a:rPr>
              <a:t>.</a:t>
            </a:r>
            <a:br>
              <a:rPr lang="ru-RU" sz="2000" dirty="0">
                <a:effectLst/>
              </a:rPr>
            </a:br>
            <a:r>
              <a:rPr lang="ru-RU" sz="2400" dirty="0">
                <a:effectLst/>
              </a:rPr>
              <a:t> </a:t>
            </a:r>
            <a:br>
              <a:rPr lang="ru-RU" sz="2400" dirty="0">
                <a:effectLst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75" y="134765"/>
            <a:ext cx="617220" cy="548640"/>
          </a:xfrm>
          <a:prstGeom prst="rect">
            <a:avLst/>
          </a:prstGeom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182851807"/>
              </p:ext>
            </p:extLst>
          </p:nvPr>
        </p:nvGraphicFramePr>
        <p:xfrm>
          <a:off x="323528" y="1052735"/>
          <a:ext cx="8280920" cy="49332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46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345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16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24.09.17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3е класс достойно представил страну "</a:t>
                      </a:r>
                      <a:r>
                        <a:rPr lang="ru-RU" sz="1200" b="0" dirty="0" err="1">
                          <a:solidFill>
                            <a:schemeClr val="tx1"/>
                          </a:solidFill>
                          <a:effectLst/>
                        </a:rPr>
                        <a:t>Мексландия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</a:rPr>
                        <a:t>" Мини-ООН ГБОУ ММШ на городском мероприятии "Открывая страны. Мексиканские каникулы" в Большом выставочном зале РГДБ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0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13.10.17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1"А" класс посетил представительство Марокко в России.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27.10.17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Принятие 1 классов в содружество </a:t>
                      </a:r>
                      <a:r>
                        <a:rPr lang="ru-RU" sz="1200" dirty="0" smtClean="0">
                          <a:effectLst/>
                        </a:rPr>
                        <a:t>стран-государств Мини-ООН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6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12.11.17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 Г на встрече в Посольстве Швеции, Москва.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07.12.17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1Е Институт </a:t>
                      </a:r>
                      <a:r>
                        <a:rPr lang="ru-RU" sz="1200" dirty="0" err="1">
                          <a:effectLst/>
                        </a:rPr>
                        <a:t>Балашши</a:t>
                      </a:r>
                      <a:r>
                        <a:rPr lang="ru-RU" sz="1200" dirty="0">
                          <a:effectLst/>
                        </a:rPr>
                        <a:t> - Венгерский культурный, научный и информационный центр в Москве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02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08.12.17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 г класса посетили Посольство Королевства Дания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14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25.12.17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2ж Мероприятие, организованное Посольством Швейцарии и РГДБ (Российская государственная детская библиотека)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1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03.05.18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3ж </a:t>
                      </a:r>
                      <a:r>
                        <a:rPr lang="ru-RU" sz="1200" dirty="0" smtClean="0">
                          <a:effectLst/>
                        </a:rPr>
                        <a:t>встреча с послом Мальты </a:t>
                      </a:r>
                      <a:r>
                        <a:rPr lang="ru-RU" sz="1200" dirty="0" err="1" smtClean="0">
                          <a:effectLst/>
                        </a:rPr>
                        <a:t>Кармелом</a:t>
                      </a:r>
                      <a:r>
                        <a:rPr lang="ru-RU" sz="1200" dirty="0" smtClean="0">
                          <a:effectLst/>
                        </a:rPr>
                        <a:t> </a:t>
                      </a:r>
                      <a:r>
                        <a:rPr lang="ru-RU" sz="1200" dirty="0" err="1" smtClean="0">
                          <a:effectLst/>
                        </a:rPr>
                        <a:t>Бринкатом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8552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26.05.18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8782" marR="4878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3-Г </a:t>
                      </a:r>
                      <a:r>
                        <a:rPr lang="ru-RU" sz="1200" smtClean="0">
                          <a:effectLst/>
                        </a:rPr>
                        <a:t>класс </a:t>
                      </a:r>
                      <a:r>
                        <a:rPr lang="ru-RU" sz="1200" dirty="0">
                          <a:effectLst/>
                        </a:rPr>
                        <a:t>Московской международной школы и Посольство Дании приглашают вас на Международный детский турнир по футболу </a:t>
                      </a:r>
                      <a:endParaRPr lang="ru-RU" sz="1200" dirty="0">
                        <a:effectLst/>
                        <a:latin typeface="Times New Roman"/>
                      </a:endParaRPr>
                    </a:p>
                  </a:txBody>
                  <a:tcPr marL="48782" marR="48782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23628" y="174743"/>
            <a:ext cx="6476507" cy="66196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/>
              <a:t>Наши планы на будущее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4743"/>
            <a:ext cx="906733" cy="805985"/>
          </a:xfrm>
          <a:prstGeom prst="rect">
            <a:avLst/>
          </a:prstGeom>
        </p:spPr>
      </p:pic>
      <p:pic>
        <p:nvPicPr>
          <p:cNvPr id="6146" name="Picture 2" descr="C:\Users\tropina\Desktop\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3419524" cy="88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Цель проект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916647"/>
            <a:ext cx="2381250" cy="2257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5536" y="3717032"/>
            <a:ext cx="734481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Участие в проекте</a:t>
            </a:r>
            <a:r>
              <a:rPr lang="ru-RU" dirty="0"/>
              <a:t> </a:t>
            </a:r>
            <a:r>
              <a:rPr lang="ru-RU" dirty="0" smtClean="0"/>
              <a:t> «</a:t>
            </a:r>
            <a:r>
              <a:rPr lang="ru-RU" dirty="0"/>
              <a:t>Московская электронная школа</a:t>
            </a:r>
            <a:r>
              <a:rPr lang="ru-RU" dirty="0" smtClean="0"/>
              <a:t>».</a:t>
            </a:r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r>
              <a:rPr lang="ru-RU" dirty="0"/>
              <a:t>Реализация проекта  </a:t>
            </a:r>
            <a:r>
              <a:rPr lang="ru-RU" dirty="0" smtClean="0"/>
              <a:t>«</a:t>
            </a:r>
            <a:r>
              <a:rPr lang="ru-RU" dirty="0"/>
              <a:t>Эффективная начальная школа».</a:t>
            </a:r>
          </a:p>
          <a:p>
            <a:endParaRPr lang="ru-RU" dirty="0"/>
          </a:p>
          <a:p>
            <a:r>
              <a:rPr lang="ru-RU" dirty="0" smtClean="0"/>
              <a:t>Участие в проекте  «Гостеприимные школы».</a:t>
            </a:r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Реализация проекта «Шахматы в школе»</a:t>
            </a:r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194421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024772"/>
            <a:ext cx="2773658" cy="123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789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 rot="20770151">
            <a:off x="464787" y="1302835"/>
            <a:ext cx="6400800" cy="753264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ru-RU" sz="4000" b="1" dirty="0" smtClean="0"/>
              <a:t>Спасибо за внимание!</a:t>
            </a:r>
          </a:p>
          <a:p>
            <a:pPr marL="45720" indent="0" algn="ctr">
              <a:buNone/>
            </a:pPr>
            <a:endParaRPr lang="ru-RU" sz="7200" b="1" dirty="0"/>
          </a:p>
        </p:txBody>
      </p:sp>
      <p:pic>
        <p:nvPicPr>
          <p:cNvPr id="1026" name="Picture 2" descr="https://1.bp.blogspot.com/-GYgtmWvsDEw/V0weySq5gvI/AAAAAAAAAcU/ZA-MYEvVaNo2_2AEfEJvFaI7qWuW523NQCLcB/s500-p/3%2B8b4ed8f6aa68af5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988840"/>
            <a:ext cx="3898404" cy="3898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4743"/>
            <a:ext cx="906733" cy="805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0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7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Итоги работы кафедры начальной школы 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9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уч. год</a:t>
            </a: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" y="58337"/>
            <a:ext cx="617220" cy="548640"/>
          </a:xfrm>
          <a:prstGeom prst="rect">
            <a:avLst/>
          </a:prstGeom>
        </p:spPr>
      </p:pic>
      <p:pic>
        <p:nvPicPr>
          <p:cNvPr id="1026" name="Picture 2" descr="C:\Users\podshibyakina\Desktop\Безымянный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450" y="1340768"/>
            <a:ext cx="702310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207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617220" cy="548640"/>
          </a:xfrm>
          <a:prstGeom prst="rect">
            <a:avLst/>
          </a:prstGeom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145907021"/>
              </p:ext>
            </p:extLst>
          </p:nvPr>
        </p:nvGraphicFramePr>
        <p:xfrm>
          <a:off x="513273" y="1124744"/>
          <a:ext cx="7776863" cy="4256473"/>
        </p:xfrm>
        <a:graphic>
          <a:graphicData uri="http://schemas.openxmlformats.org/drawingml/2006/table">
            <a:tbl>
              <a:tblPr firstRow="1" firstCol="1" bandRow="1"/>
              <a:tblGrid>
                <a:gridCol w="6743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46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54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22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586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5894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4916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4320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Парал</a:t>
                      </a:r>
                      <a:r>
                        <a:rPr lang="ru-RU" sz="1200" b="1" dirty="0" smtClean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лель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учащихся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успевают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не успевают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не аттестованы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с  одной  «3»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на  «4» и «5»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на   «5»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Общий % качества</a:t>
                      </a:r>
                      <a:endParaRPr lang="ru-RU" sz="120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уч.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уч.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уч.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уч.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уч.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кол-во уч.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214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214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19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154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82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173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105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61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187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187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125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13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bg1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574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574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384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67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56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76</a:t>
                      </a:r>
                    </a:p>
                  </a:txBody>
                  <a:tcPr marL="45720" marR="457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7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476672"/>
            <a:ext cx="6192688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Качество </a:t>
            </a:r>
            <a:r>
              <a:rPr lang="ru-RU" sz="2400" b="1" dirty="0" err="1"/>
              <a:t>обученности</a:t>
            </a:r>
            <a:r>
              <a:rPr lang="ru-RU" sz="2400" b="1" dirty="0"/>
              <a:t> по </a:t>
            </a:r>
            <a:r>
              <a:rPr lang="ru-RU" sz="2400" b="1" dirty="0" smtClean="0"/>
              <a:t>предметам </a:t>
            </a:r>
            <a:endParaRPr lang="ru-RU" sz="24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03791285"/>
              </p:ext>
            </p:extLst>
          </p:nvPr>
        </p:nvGraphicFramePr>
        <p:xfrm>
          <a:off x="899592" y="1828800"/>
          <a:ext cx="7200800" cy="41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7" y="26801"/>
            <a:ext cx="61722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2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342268"/>
            <a:ext cx="7704856" cy="854484"/>
          </a:xfrm>
        </p:spPr>
        <p:txBody>
          <a:bodyPr/>
          <a:lstStyle/>
          <a:p>
            <a:pPr marL="0" indent="0" algn="ctr" fontAlgn="base">
              <a:spcAft>
                <a:spcPct val="0"/>
              </a:spcAft>
              <a:buNone/>
            </a:pPr>
            <a:r>
              <a:rPr lang="ru-RU" sz="2400" dirty="0" smtClean="0">
                <a:effectLst/>
              </a:rPr>
              <a:t>Результаты внешней диагностики обучающихся</a:t>
            </a:r>
            <a:br>
              <a:rPr lang="ru-RU" sz="2400" dirty="0" smtClean="0">
                <a:effectLst/>
              </a:rPr>
            </a:b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«Результаты </a:t>
            </a:r>
            <a:r>
              <a:rPr lang="ru-RU" sz="2000" dirty="0">
                <a:effectLst/>
              </a:rPr>
              <a:t>обследования учащихся </a:t>
            </a:r>
            <a:r>
              <a:rPr lang="ru-RU" sz="2000" dirty="0" smtClean="0">
                <a:effectLst/>
              </a:rPr>
              <a:t>1 </a:t>
            </a:r>
            <a:r>
              <a:rPr lang="ru-RU" sz="2000" dirty="0">
                <a:effectLst/>
              </a:rPr>
              <a:t>-х классов </a:t>
            </a:r>
            <a:r>
              <a:rPr lang="ru-RU" sz="2000" dirty="0" smtClean="0">
                <a:effectLst/>
              </a:rPr>
              <a:t/>
            </a:r>
            <a:br>
              <a:rPr lang="ru-RU" sz="2000" dirty="0" smtClean="0">
                <a:effectLst/>
              </a:rPr>
            </a:br>
            <a:r>
              <a:rPr lang="ru-RU" sz="2000" dirty="0" smtClean="0">
                <a:effectLst/>
              </a:rPr>
              <a:t> </a:t>
            </a:r>
            <a:r>
              <a:rPr lang="ru-RU" sz="2000" dirty="0">
                <a:effectLst/>
              </a:rPr>
              <a:t>в начале учебного </a:t>
            </a:r>
            <a:r>
              <a:rPr lang="ru-RU" sz="2000" dirty="0" smtClean="0">
                <a:effectLst/>
              </a:rPr>
              <a:t>года (2017 </a:t>
            </a:r>
            <a:r>
              <a:rPr lang="ru-RU" sz="2000" dirty="0">
                <a:effectLst/>
              </a:rPr>
              <a:t>г.)»</a:t>
            </a:r>
            <a:br>
              <a:rPr lang="ru-RU" sz="2000" dirty="0">
                <a:effectLst/>
              </a:rPr>
            </a:br>
            <a: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75" y="188640"/>
            <a:ext cx="617220" cy="548640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19017"/>
              </p:ext>
            </p:extLst>
          </p:nvPr>
        </p:nvGraphicFramePr>
        <p:xfrm>
          <a:off x="1115616" y="1844822"/>
          <a:ext cx="7488831" cy="38884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44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7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5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911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84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Навыки чтения, письма, счёта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 % учащихся)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Мотивация </a:t>
                      </a:r>
                      <a:endParaRPr lang="ru-RU" sz="12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( </a:t>
                      </a:r>
                      <a:r>
                        <a:rPr lang="ru-RU" sz="1200" dirty="0">
                          <a:effectLst/>
                        </a:rPr>
                        <a:t>% учащихся)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Интегральная оценка адаптационного потенциала ребёнка (% учащихся)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1А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65%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70%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1Б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87%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88%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1В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94%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92%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1Г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0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97%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90%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91%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09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1Ж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56%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70%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61%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318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Среднее значение по школе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82%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84%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84%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899" marR="46899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1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15616" y="650305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ВПР Русский </a:t>
            </a:r>
            <a:r>
              <a:rPr lang="ru-RU" sz="2400" b="1" dirty="0" smtClean="0"/>
              <a:t>язык </a:t>
            </a:r>
            <a:r>
              <a:rPr lang="ru-RU" sz="2400" b="1" dirty="0"/>
              <a:t>2 </a:t>
            </a:r>
            <a:r>
              <a:rPr lang="ru-RU" sz="2400" b="1" dirty="0" smtClean="0"/>
              <a:t>класс, </a:t>
            </a:r>
            <a:r>
              <a:rPr lang="ru-RU" sz="2400" b="1" dirty="0"/>
              <a:t>октябрь </a:t>
            </a:r>
            <a:r>
              <a:rPr lang="ru-RU" sz="2400" b="1" dirty="0" smtClean="0"/>
              <a:t>2017</a:t>
            </a:r>
            <a:endParaRPr lang="ru-RU" sz="24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170016"/>
              </p:ext>
            </p:extLst>
          </p:nvPr>
        </p:nvGraphicFramePr>
        <p:xfrm>
          <a:off x="1547663" y="1556792"/>
          <a:ext cx="5112569" cy="48533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36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89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533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% качества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5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2Б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5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2В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5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95%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5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5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5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2Ж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5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Среднее по ММШ: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53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Среднее</a:t>
                      </a:r>
                      <a:r>
                        <a:rPr lang="ru-RU" sz="1400" baseline="0" dirty="0" smtClean="0">
                          <a:effectLst/>
                          <a:latin typeface="Times New Roman"/>
                          <a:ea typeface="Times New Roman"/>
                        </a:rPr>
                        <a:t> по Москве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91%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45" y="101665"/>
            <a:ext cx="61722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699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8569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Итоги выполнения работ МЦКО 3 классы, май 2017 г</a:t>
            </a:r>
            <a:endParaRPr lang="ru-RU" dirty="0"/>
          </a:p>
          <a:p>
            <a:pPr algn="ctr"/>
            <a:r>
              <a:rPr lang="ru-RU" b="1" dirty="0"/>
              <a:t>(% учащихся, достигших базового уровня в соответствии с требованиями ФГОС к подготовке учащихся по предметам)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7" y="26801"/>
            <a:ext cx="617220" cy="548640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757280"/>
              </p:ext>
            </p:extLst>
          </p:nvPr>
        </p:nvGraphicFramePr>
        <p:xfrm>
          <a:off x="683567" y="1196751"/>
          <a:ext cx="7632850" cy="49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22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768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3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01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математика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русский язык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литература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3Г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3Д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86%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96%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3Ж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96%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100%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03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 З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100%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95%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789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Среднее значение по Москве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92%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91%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93%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306" marR="43306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662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424936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effectLst/>
              </a:rPr>
              <a:t>Результаты итоговых работ для выпускников начальной школы (МЦКО)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9" y="1556791"/>
            <a:ext cx="4166174" cy="4752529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1400" b="1" dirty="0"/>
              <a:t>Диагностика </a:t>
            </a:r>
            <a:r>
              <a:rPr lang="ru-RU" sz="1400" b="1" dirty="0" err="1"/>
              <a:t>метапредметных</a:t>
            </a:r>
            <a:r>
              <a:rPr lang="ru-RU" sz="1400" b="1" dirty="0"/>
              <a:t> результатов обучения ( </a:t>
            </a:r>
            <a:r>
              <a:rPr lang="ru-RU" sz="1400" b="1" dirty="0" smtClean="0"/>
              <a:t>декабрь </a:t>
            </a:r>
            <a:r>
              <a:rPr lang="ru-RU" sz="1400" b="1" dirty="0"/>
              <a:t>2017 г.)</a:t>
            </a:r>
            <a:endParaRPr lang="ru-RU" sz="1400" dirty="0"/>
          </a:p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177249603"/>
              </p:ext>
            </p:extLst>
          </p:nvPr>
        </p:nvGraphicFramePr>
        <p:xfrm>
          <a:off x="179512" y="2564903"/>
          <a:ext cx="4032448" cy="2623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4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75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01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69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3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975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класс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баллы</a:t>
                      </a:r>
                      <a:endParaRPr lang="ru-RU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средние </a:t>
                      </a:r>
                      <a:r>
                        <a:rPr lang="ru-RU" sz="1200" dirty="0">
                          <a:effectLst/>
                        </a:rPr>
                        <a:t>по классу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процент </a:t>
                      </a:r>
                      <a:r>
                        <a:rPr lang="ru-RU" sz="1200" dirty="0" err="1" smtClean="0">
                          <a:effectLst/>
                        </a:rPr>
                        <a:t>выпол</a:t>
                      </a:r>
                      <a:r>
                        <a:rPr lang="ru-RU" sz="1200" dirty="0" smtClean="0">
                          <a:effectLst/>
                        </a:rPr>
                        <a:t>-нения </a:t>
                      </a:r>
                      <a:r>
                        <a:rPr lang="ru-RU" sz="1200" dirty="0">
                          <a:effectLst/>
                        </a:rPr>
                        <a:t>теста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</a:t>
                      </a:r>
                      <a:r>
                        <a:rPr lang="ru-RU" sz="1200" dirty="0" smtClean="0">
                          <a:effectLst/>
                        </a:rPr>
                        <a:t>качества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 Москве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(процент выполнения теста)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40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70%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89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11,1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56%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FF0000"/>
                          </a:solidFill>
                          <a:effectLst/>
                        </a:rPr>
                        <a:t>50%</a:t>
                      </a:r>
                      <a:endParaRPr lang="ru-RU" sz="120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</a:rPr>
                        <a:t>60%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578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Среднее по ММШ:</a:t>
                      </a:r>
                      <a:endParaRPr lang="ru-RU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12,5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63%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69%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545" marR="33545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55976" y="1556792"/>
            <a:ext cx="446449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/>
              <a:t>Результаты диагностики учебных достижений обучающихся  (МЦКО - 2017 г.)</a:t>
            </a:r>
            <a:endParaRPr lang="ru-RU" sz="1400" dirty="0"/>
          </a:p>
          <a:p>
            <a:pPr algn="ctr"/>
            <a:r>
              <a:rPr lang="ru-RU" sz="1400" b="1" dirty="0"/>
              <a:t> </a:t>
            </a:r>
            <a:endParaRPr lang="ru-RU" sz="1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272390"/>
              </p:ext>
            </p:extLst>
          </p:nvPr>
        </p:nvGraphicFramePr>
        <p:xfrm>
          <a:off x="4355977" y="2564904"/>
          <a:ext cx="4464496" cy="2607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предмет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средний балл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% </a:t>
                      </a:r>
                      <a:r>
                        <a:rPr lang="ru-RU" sz="1100" dirty="0" smtClean="0">
                          <a:effectLst/>
                        </a:rPr>
                        <a:t>качества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процент выполнения теста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 Москве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(процент выполнения теста)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4Б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15,6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77%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78%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66%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55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4Г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Математика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7,7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88%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77%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60%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37" y="26801"/>
            <a:ext cx="61722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77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293161"/>
            <a:ext cx="7200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/>
              <a:t>Результаты внешней диагностики </a:t>
            </a:r>
            <a:r>
              <a:rPr lang="ru-RU" sz="2000" b="1" dirty="0" smtClean="0"/>
              <a:t>учителей 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74" y="188640"/>
            <a:ext cx="690709" cy="5486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3527" y="908720"/>
            <a:ext cx="82809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Участие в независимом </a:t>
            </a:r>
            <a:r>
              <a:rPr lang="ru-RU" dirty="0" smtClean="0"/>
              <a:t>диагностическом тестировании </a:t>
            </a:r>
            <a:r>
              <a:rPr lang="ru-RU" dirty="0"/>
              <a:t>(МПУ 7 </a:t>
            </a:r>
            <a:r>
              <a:rPr lang="ru-RU" dirty="0" err="1"/>
              <a:t>кл</a:t>
            </a:r>
            <a:r>
              <a:rPr lang="ru-RU" dirty="0"/>
              <a:t>.) в </a:t>
            </a:r>
            <a:r>
              <a:rPr lang="ru-RU" dirty="0" smtClean="0"/>
              <a:t>МЦКО</a:t>
            </a:r>
          </a:p>
          <a:p>
            <a:endParaRPr lang="ru-RU" dirty="0"/>
          </a:p>
          <a:p>
            <a:r>
              <a:rPr lang="ru-RU" dirty="0" smtClean="0"/>
              <a:t> 2016-2017 уч. год – 13 чел.</a:t>
            </a:r>
          </a:p>
          <a:p>
            <a:r>
              <a:rPr lang="ru-RU" dirty="0" smtClean="0"/>
              <a:t> 2017- 2018 уч. год - 11 </a:t>
            </a:r>
            <a:r>
              <a:rPr lang="ru-RU" dirty="0"/>
              <a:t>чел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109049"/>
            <a:ext cx="83529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/>
              <a:t>Обучались </a:t>
            </a:r>
            <a:r>
              <a:rPr lang="ru-RU" sz="2000" b="1" dirty="0"/>
              <a:t>на курсах повышения квалификации</a:t>
            </a:r>
            <a:endParaRPr lang="ru-RU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500444"/>
              </p:ext>
            </p:extLst>
          </p:nvPr>
        </p:nvGraphicFramePr>
        <p:xfrm>
          <a:off x="477439" y="2509159"/>
          <a:ext cx="8415040" cy="36988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0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3518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МИОО 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"Содержание и методика преподавания модуля «Основы православной культуры» комплексного учебного курса «Основы религиозных культур и светской этики» с использованием дистанционных технологий" 72 ч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122" marR="4712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Глазунова И. В., Антипова И. И., Павлова О. С.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122" marR="4712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21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ГППЦ ДО Москвы, 2018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«Московский классный руководитель» 36 ч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Ивушкина Н. Е. , Тропина О. К., Лебедева А. А.,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Подшибякина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 А., Павленко Н. В.,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Иванова Е. В.,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Шпонько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Т. А., Глазкова М. А.,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Ручи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 А.,  Киселёва К. В.,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Тюлягина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Е. В.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122" marR="47122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71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ГБОУ ММШ 2017 (кураторы ДИТ)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«Использование 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МЭШ в учебном процессе», Департамент информационных технологий.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122" marR="4712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Тропина О. К., Лебедева А. А.,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Подшибякина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О.А., Киселёва К. В., Антипова И. И., Павлова О. С., Потапова Е. В., </a:t>
                      </a:r>
                      <a:r>
                        <a:rPr lang="ru-RU" sz="14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Зенина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О. М., Горохова Л. Д., Крылова Е. Н.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7122" marR="47122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57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883</TotalTime>
  <Words>1649</Words>
  <Application>Microsoft Office PowerPoint</Application>
  <PresentationFormat>Экран (4:3)</PresentationFormat>
  <Paragraphs>437</Paragraphs>
  <Slides>16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Georgia</vt:lpstr>
      <vt:lpstr>Times New Roman</vt:lpstr>
      <vt:lpstr>Trebuchet MS</vt:lpstr>
      <vt:lpstr>Воздушный поток</vt:lpstr>
      <vt:lpstr>ГБОУ «Московская международная школа»</vt:lpstr>
      <vt:lpstr>Презентация PowerPoint</vt:lpstr>
      <vt:lpstr>Презентация PowerPoint</vt:lpstr>
      <vt:lpstr>Презентация PowerPoint</vt:lpstr>
      <vt:lpstr>Результаты внешней диагностики обучающихся  «Результаты обследования учащихся 1 -х классов   в начале учебного года (2017 г.)»  </vt:lpstr>
      <vt:lpstr>Презентация PowerPoint</vt:lpstr>
      <vt:lpstr>Презентация PowerPoint</vt:lpstr>
      <vt:lpstr>Результаты итоговых работ для выпускников начальной школы (МЦКО)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Участие в проектах и различных мероприятиях ДОгМ и ГМЦ</vt:lpstr>
      <vt:lpstr>Международная деятельность обучающихся начальной школы.   </vt:lpstr>
      <vt:lpstr>Наши планы на будущее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ГБОУ Московская международная гимназия</dc:title>
  <dc:creator>Тропина Ольга Константиновна</dc:creator>
  <cp:lastModifiedBy>user</cp:lastModifiedBy>
  <cp:revision>73</cp:revision>
  <dcterms:created xsi:type="dcterms:W3CDTF">2017-08-29T13:32:35Z</dcterms:created>
  <dcterms:modified xsi:type="dcterms:W3CDTF">2022-04-12T11:35:08Z</dcterms:modified>
</cp:coreProperties>
</file>