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37" r:id="rId3"/>
    <p:sldId id="257" r:id="rId4"/>
    <p:sldId id="258" r:id="rId5"/>
    <p:sldId id="259" r:id="rId6"/>
    <p:sldId id="261" r:id="rId7"/>
    <p:sldId id="260" r:id="rId8"/>
    <p:sldId id="338" r:id="rId9"/>
    <p:sldId id="339" r:id="rId10"/>
    <p:sldId id="342" r:id="rId11"/>
    <p:sldId id="340" r:id="rId12"/>
    <p:sldId id="341" r:id="rId13"/>
    <p:sldId id="344" r:id="rId14"/>
    <p:sldId id="343" r:id="rId15"/>
    <p:sldId id="346" r:id="rId16"/>
    <p:sldId id="347" r:id="rId17"/>
    <p:sldId id="348" r:id="rId18"/>
    <p:sldId id="345" r:id="rId19"/>
    <p:sldId id="349" r:id="rId20"/>
    <p:sldId id="350" r:id="rId21"/>
    <p:sldId id="351" r:id="rId22"/>
    <p:sldId id="352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9B80E06-EED0-E25D-B008-7C70F7E8FE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Психолого- педагогическая служба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86AF8363-5B68-2EFC-C579-D501FF479D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ГБОУ «Московская международная школа»</a:t>
            </a:r>
          </a:p>
        </p:txBody>
      </p:sp>
    </p:spTree>
    <p:extLst>
      <p:ext uri="{BB962C8B-B14F-4D97-AF65-F5344CB8AC3E}">
        <p14:creationId xmlns:p14="http://schemas.microsoft.com/office/powerpoint/2010/main" val="1998519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33F5260-6792-AE50-B06F-6676D79E8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999" y="1059005"/>
            <a:ext cx="8946541" cy="419548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/>
              <a:t>Положение регламентирует деятельность Школы в рамках создания специальных условий для получения образования обучающимися с ОВЗ в процессе обучения, воспитания и социальной адаптации на уровне дошкольного, начального общего, основного общего и среднего общего образования в Школе.</a:t>
            </a:r>
          </a:p>
        </p:txBody>
      </p:sp>
    </p:spTree>
    <p:extLst>
      <p:ext uri="{BB962C8B-B14F-4D97-AF65-F5344CB8AC3E}">
        <p14:creationId xmlns:p14="http://schemas.microsoft.com/office/powerpoint/2010/main" val="569104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ABE3F24D-DCDD-CF9E-3EC3-97A8B38B0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8" y="662609"/>
            <a:ext cx="9639036" cy="558579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600" dirty="0"/>
              <a:t>Индивидуальный образовательный маршрут (ИОМ) – документ, описывающий систему комплексного психолого-педагогического сопровождения обучающегося с ОВЗ, включающий перечень предоставляемых специальных условий для получения образования, индивидуальных приёмов и форм организации обучения, содержание психолого-педагогической поддержки.</a:t>
            </a:r>
          </a:p>
          <a:p>
            <a:pPr algn="just"/>
            <a:r>
              <a:rPr lang="ru-RU" sz="2600" dirty="0"/>
              <a:t>ИОМ разрабатывается в срок не более 3х недель с момента зачисления ребёнка в школу и заявления родителей (законных представителей)</a:t>
            </a:r>
          </a:p>
          <a:p>
            <a:pPr algn="just"/>
            <a:r>
              <a:rPr lang="ru-RU" sz="2600" dirty="0"/>
              <a:t>ИОМ разрабатывается педагогическими работниками, включенными в </a:t>
            </a:r>
            <a:r>
              <a:rPr lang="ru-RU" sz="2600" dirty="0" err="1"/>
              <a:t>ППк</a:t>
            </a:r>
            <a:r>
              <a:rPr lang="ru-RU" sz="2600" dirty="0"/>
              <a:t>, совместно с учителем/воспитателем группы и при участии представителя Администрации Школы.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6213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DCDCF4E7-DB46-7A30-34C0-BF2462B26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99004"/>
          </a:xfrm>
        </p:spPr>
        <p:txBody>
          <a:bodyPr/>
          <a:lstStyle/>
          <a:p>
            <a:r>
              <a:rPr lang="ru-RU" sz="3600" dirty="0"/>
              <a:t>Задачи </a:t>
            </a:r>
            <a:r>
              <a:rPr lang="ru-RU" sz="3600" dirty="0" err="1"/>
              <a:t>ППк</a:t>
            </a:r>
            <a:r>
              <a:rPr lang="ru-RU" sz="3600" dirty="0"/>
              <a:t> по проектированию ИОМ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220DD154-4DEC-A368-E98A-7537108988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0" y="1258958"/>
            <a:ext cx="9559523" cy="4989442"/>
          </a:xfrm>
        </p:spPr>
        <p:txBody>
          <a:bodyPr/>
          <a:lstStyle/>
          <a:p>
            <a:pPr algn="just"/>
            <a:r>
              <a:rPr lang="ru-RU" b="1" dirty="0"/>
              <a:t>Конкретизация индивидуальных условий обучения и воспитания;</a:t>
            </a:r>
          </a:p>
          <a:p>
            <a:pPr algn="just"/>
            <a:r>
              <a:rPr lang="ru-RU" b="1" dirty="0"/>
              <a:t>Определение индивидуальных условий освоения АООП обучающимися  на основе комплексной диагностики;</a:t>
            </a:r>
          </a:p>
          <a:p>
            <a:pPr algn="just"/>
            <a:r>
              <a:rPr lang="ru-RU" b="1" dirty="0"/>
              <a:t>Определение индивидуализированных задач развития обучающегося на год на основе анализа дефицитов;</a:t>
            </a:r>
          </a:p>
          <a:p>
            <a:pPr algn="just"/>
            <a:r>
              <a:rPr lang="ru-RU" b="1" dirty="0"/>
              <a:t>Конкретизация и планирование направлений коррекционно-развивающей работы, содержания сопровождения;</a:t>
            </a:r>
          </a:p>
          <a:p>
            <a:pPr algn="just"/>
            <a:r>
              <a:rPr lang="ru-RU" b="1" dirty="0"/>
              <a:t>Структурирование процесса обучения, развития, воспитания;</a:t>
            </a:r>
          </a:p>
          <a:p>
            <a:pPr algn="just"/>
            <a:r>
              <a:rPr lang="ru-RU" b="1" dirty="0"/>
              <a:t>Оказание специальной и психолого-педагогической поддержки;</a:t>
            </a:r>
          </a:p>
          <a:p>
            <a:pPr algn="just"/>
            <a:r>
              <a:rPr lang="ru-RU" b="1" dirty="0"/>
              <a:t>Мониторинг эффективности реализации и корректировка содержания ИОМ;</a:t>
            </a:r>
          </a:p>
          <a:p>
            <a:pPr algn="just"/>
            <a:r>
              <a:rPr lang="ru-RU" b="1" dirty="0"/>
              <a:t>Повышения психолого-педагогической компетентности родителей (законных представителей).</a:t>
            </a:r>
          </a:p>
        </p:txBody>
      </p:sp>
    </p:spTree>
    <p:extLst>
      <p:ext uri="{BB962C8B-B14F-4D97-AF65-F5344CB8AC3E}">
        <p14:creationId xmlns:p14="http://schemas.microsoft.com/office/powerpoint/2010/main" val="2676803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88000"/>
                <a:satMod val="130000"/>
                <a:lumMod val="124000"/>
              </a:schemeClr>
            </a:gs>
            <a:gs pos="100000">
              <a:schemeClr val="bg2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91B28F63-CF00-448F-B141-FE33C33B18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2AE609E2-8522-44E4-9077-980E5BCF3E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xmlns="" id="{4FA533C5-33E3-4611-AF9F-72811D8B26A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8949AD42-25FD-4C3D-9EEE-B7FEC580998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6AC7D913-60B7-4603-881B-831DA5D3A9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87F0FDC4-AD8C-47D9-9131-623C98ADB0A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DE27238C-8EAF-4098-86E6-7723B7DAE60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3" name="Freeform 36">
            <a:extLst>
              <a:ext uri="{FF2B5EF4-FFF2-40B4-BE49-F238E27FC236}">
                <a16:creationId xmlns:a16="http://schemas.microsoft.com/office/drawing/2014/main" xmlns="" id="{992F97B1-1891-4FCC-9E5F-BA97EDB48F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9351010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60000"/>
              <a:lumOff val="40000"/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25" name="Freeform: Shape 24">
            <a:extLst>
              <a:ext uri="{FF2B5EF4-FFF2-40B4-BE49-F238E27FC236}">
                <a16:creationId xmlns:a16="http://schemas.microsoft.com/office/drawing/2014/main" xmlns="" id="{78C6C821-FEE1-4EB6-9590-C021440C77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3175" y="0"/>
            <a:ext cx="9700459" cy="6858001"/>
          </a:xfrm>
          <a:custGeom>
            <a:avLst/>
            <a:gdLst>
              <a:gd name="connsiteX0" fmla="*/ 0 w 9700459"/>
              <a:gd name="connsiteY0" fmla="*/ 0 h 6858001"/>
              <a:gd name="connsiteX1" fmla="*/ 1323975 w 9700459"/>
              <a:gd name="connsiteY1" fmla="*/ 0 h 6858001"/>
              <a:gd name="connsiteX2" fmla="*/ 1517015 w 9700459"/>
              <a:gd name="connsiteY2" fmla="*/ 0 h 6858001"/>
              <a:gd name="connsiteX3" fmla="*/ 3241265 w 9700459"/>
              <a:gd name="connsiteY3" fmla="*/ 0 h 6858001"/>
              <a:gd name="connsiteX4" fmla="*/ 3241265 w 9700459"/>
              <a:gd name="connsiteY4" fmla="*/ 1 h 6858001"/>
              <a:gd name="connsiteX5" fmla="*/ 8355744 w 9700459"/>
              <a:gd name="connsiteY5" fmla="*/ 1 h 6858001"/>
              <a:gd name="connsiteX6" fmla="*/ 8355744 w 9700459"/>
              <a:gd name="connsiteY6" fmla="*/ 0 h 6858001"/>
              <a:gd name="connsiteX7" fmla="*/ 9699282 w 9700459"/>
              <a:gd name="connsiteY7" fmla="*/ 0 h 6858001"/>
              <a:gd name="connsiteX8" fmla="*/ 9674237 w 9700459"/>
              <a:gd name="connsiteY8" fmla="*/ 155677 h 6858001"/>
              <a:gd name="connsiteX9" fmla="*/ 9650368 w 9700459"/>
              <a:gd name="connsiteY9" fmla="*/ 310668 h 6858001"/>
              <a:gd name="connsiteX10" fmla="*/ 9627004 w 9700459"/>
              <a:gd name="connsiteY10" fmla="*/ 466344 h 6858001"/>
              <a:gd name="connsiteX11" fmla="*/ 9607001 w 9700459"/>
              <a:gd name="connsiteY11" fmla="*/ 622707 h 6858001"/>
              <a:gd name="connsiteX12" fmla="*/ 9586830 w 9700459"/>
              <a:gd name="connsiteY12" fmla="*/ 778383 h 6858001"/>
              <a:gd name="connsiteX13" fmla="*/ 9568004 w 9700459"/>
              <a:gd name="connsiteY13" fmla="*/ 934746 h 6858001"/>
              <a:gd name="connsiteX14" fmla="*/ 9551868 w 9700459"/>
              <a:gd name="connsiteY14" fmla="*/ 1089051 h 6858001"/>
              <a:gd name="connsiteX15" fmla="*/ 9536572 w 9700459"/>
              <a:gd name="connsiteY15" fmla="*/ 1245413 h 6858001"/>
              <a:gd name="connsiteX16" fmla="*/ 9522620 w 9700459"/>
              <a:gd name="connsiteY16" fmla="*/ 1401090 h 6858001"/>
              <a:gd name="connsiteX17" fmla="*/ 9510518 w 9700459"/>
              <a:gd name="connsiteY17" fmla="*/ 1554023 h 6858001"/>
              <a:gd name="connsiteX18" fmla="*/ 9498415 w 9700459"/>
              <a:gd name="connsiteY18" fmla="*/ 1709014 h 6858001"/>
              <a:gd name="connsiteX19" fmla="*/ 9488330 w 9700459"/>
              <a:gd name="connsiteY19" fmla="*/ 1861947 h 6858001"/>
              <a:gd name="connsiteX20" fmla="*/ 9480430 w 9700459"/>
              <a:gd name="connsiteY20" fmla="*/ 2014881 h 6858001"/>
              <a:gd name="connsiteX21" fmla="*/ 9472193 w 9700459"/>
              <a:gd name="connsiteY21" fmla="*/ 2167128 h 6858001"/>
              <a:gd name="connsiteX22" fmla="*/ 9465302 w 9700459"/>
              <a:gd name="connsiteY22" fmla="*/ 2318004 h 6858001"/>
              <a:gd name="connsiteX23" fmla="*/ 9460427 w 9700459"/>
              <a:gd name="connsiteY23" fmla="*/ 2467509 h 6858001"/>
              <a:gd name="connsiteX24" fmla="*/ 9456225 w 9700459"/>
              <a:gd name="connsiteY24" fmla="*/ 2617013 h 6858001"/>
              <a:gd name="connsiteX25" fmla="*/ 9452191 w 9700459"/>
              <a:gd name="connsiteY25" fmla="*/ 2765146 h 6858001"/>
              <a:gd name="connsiteX26" fmla="*/ 9450342 w 9700459"/>
              <a:gd name="connsiteY26" fmla="*/ 2911221 h 6858001"/>
              <a:gd name="connsiteX27" fmla="*/ 9448325 w 9700459"/>
              <a:gd name="connsiteY27" fmla="*/ 3057297 h 6858001"/>
              <a:gd name="connsiteX28" fmla="*/ 9447316 w 9700459"/>
              <a:gd name="connsiteY28" fmla="*/ 3201315 h 6858001"/>
              <a:gd name="connsiteX29" fmla="*/ 9448325 w 9700459"/>
              <a:gd name="connsiteY29" fmla="*/ 3343961 h 6858001"/>
              <a:gd name="connsiteX30" fmla="*/ 9448325 w 9700459"/>
              <a:gd name="connsiteY30" fmla="*/ 3485236 h 6858001"/>
              <a:gd name="connsiteX31" fmla="*/ 9450342 w 9700459"/>
              <a:gd name="connsiteY31" fmla="*/ 3625139 h 6858001"/>
              <a:gd name="connsiteX32" fmla="*/ 9453367 w 9700459"/>
              <a:gd name="connsiteY32" fmla="*/ 3762299 h 6858001"/>
              <a:gd name="connsiteX33" fmla="*/ 9456225 w 9700459"/>
              <a:gd name="connsiteY33" fmla="*/ 3898087 h 6858001"/>
              <a:gd name="connsiteX34" fmla="*/ 9459419 w 9700459"/>
              <a:gd name="connsiteY34" fmla="*/ 4031133 h 6858001"/>
              <a:gd name="connsiteX35" fmla="*/ 9464293 w 9700459"/>
              <a:gd name="connsiteY35" fmla="*/ 4163492 h 6858001"/>
              <a:gd name="connsiteX36" fmla="*/ 9469504 w 9700459"/>
              <a:gd name="connsiteY36" fmla="*/ 4293793 h 6858001"/>
              <a:gd name="connsiteX37" fmla="*/ 9474210 w 9700459"/>
              <a:gd name="connsiteY37" fmla="*/ 4421352 h 6858001"/>
              <a:gd name="connsiteX38" fmla="*/ 9487490 w 9700459"/>
              <a:gd name="connsiteY38" fmla="*/ 4670298 h 6858001"/>
              <a:gd name="connsiteX39" fmla="*/ 9501609 w 9700459"/>
              <a:gd name="connsiteY39" fmla="*/ 4908956 h 6858001"/>
              <a:gd name="connsiteX40" fmla="*/ 9516401 w 9700459"/>
              <a:gd name="connsiteY40" fmla="*/ 5138013 h 6858001"/>
              <a:gd name="connsiteX41" fmla="*/ 9532706 w 9700459"/>
              <a:gd name="connsiteY41" fmla="*/ 5354726 h 6858001"/>
              <a:gd name="connsiteX42" fmla="*/ 9549683 w 9700459"/>
              <a:gd name="connsiteY42" fmla="*/ 5561838 h 6858001"/>
              <a:gd name="connsiteX43" fmla="*/ 9568004 w 9700459"/>
              <a:gd name="connsiteY43" fmla="*/ 5753862 h 6858001"/>
              <a:gd name="connsiteX44" fmla="*/ 9585990 w 9700459"/>
              <a:gd name="connsiteY44" fmla="*/ 5934227 h 6858001"/>
              <a:gd name="connsiteX45" fmla="*/ 9603975 w 9700459"/>
              <a:gd name="connsiteY45" fmla="*/ 6100191 h 6858001"/>
              <a:gd name="connsiteX46" fmla="*/ 9620952 w 9700459"/>
              <a:gd name="connsiteY46" fmla="*/ 6252438 h 6858001"/>
              <a:gd name="connsiteX47" fmla="*/ 9637089 w 9700459"/>
              <a:gd name="connsiteY47" fmla="*/ 6387541 h 6858001"/>
              <a:gd name="connsiteX48" fmla="*/ 9652385 w 9700459"/>
              <a:gd name="connsiteY48" fmla="*/ 6509613 h 6858001"/>
              <a:gd name="connsiteX49" fmla="*/ 9665160 w 9700459"/>
              <a:gd name="connsiteY49" fmla="*/ 6612483 h 6858001"/>
              <a:gd name="connsiteX50" fmla="*/ 9677262 w 9700459"/>
              <a:gd name="connsiteY50" fmla="*/ 6698894 h 6858001"/>
              <a:gd name="connsiteX51" fmla="*/ 9694576 w 9700459"/>
              <a:gd name="connsiteY51" fmla="*/ 6817538 h 6858001"/>
              <a:gd name="connsiteX52" fmla="*/ 9700459 w 9700459"/>
              <a:gd name="connsiteY52" fmla="*/ 6858000 h 6858001"/>
              <a:gd name="connsiteX53" fmla="*/ 8795105 w 9700459"/>
              <a:gd name="connsiteY53" fmla="*/ 6858000 h 6858001"/>
              <a:gd name="connsiteX54" fmla="*/ 8795105 w 9700459"/>
              <a:gd name="connsiteY54" fmla="*/ 6858001 h 6858001"/>
              <a:gd name="connsiteX55" fmla="*/ 2704541 w 9700459"/>
              <a:gd name="connsiteY55" fmla="*/ 6858001 h 6858001"/>
              <a:gd name="connsiteX56" fmla="*/ 2704541 w 9700459"/>
              <a:gd name="connsiteY56" fmla="*/ 6858000 h 6858001"/>
              <a:gd name="connsiteX57" fmla="*/ 1517015 w 9700459"/>
              <a:gd name="connsiteY57" fmla="*/ 6858000 h 6858001"/>
              <a:gd name="connsiteX58" fmla="*/ 1323975 w 9700459"/>
              <a:gd name="connsiteY58" fmla="*/ 6858000 h 6858001"/>
              <a:gd name="connsiteX59" fmla="*/ 0 w 9700459"/>
              <a:gd name="connsiteY5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9700459" h="6858001">
                <a:moveTo>
                  <a:pt x="0" y="0"/>
                </a:moveTo>
                <a:lnTo>
                  <a:pt x="1323975" y="0"/>
                </a:lnTo>
                <a:lnTo>
                  <a:pt x="1517015" y="0"/>
                </a:lnTo>
                <a:lnTo>
                  <a:pt x="3241265" y="0"/>
                </a:lnTo>
                <a:lnTo>
                  <a:pt x="3241265" y="1"/>
                </a:lnTo>
                <a:lnTo>
                  <a:pt x="8355744" y="1"/>
                </a:lnTo>
                <a:lnTo>
                  <a:pt x="8355744" y="0"/>
                </a:lnTo>
                <a:lnTo>
                  <a:pt x="9699282" y="0"/>
                </a:lnTo>
                <a:lnTo>
                  <a:pt x="9674237" y="155677"/>
                </a:lnTo>
                <a:lnTo>
                  <a:pt x="9650368" y="310668"/>
                </a:lnTo>
                <a:lnTo>
                  <a:pt x="9627004" y="466344"/>
                </a:lnTo>
                <a:lnTo>
                  <a:pt x="9607001" y="622707"/>
                </a:lnTo>
                <a:lnTo>
                  <a:pt x="9586830" y="778383"/>
                </a:lnTo>
                <a:lnTo>
                  <a:pt x="9568004" y="934746"/>
                </a:lnTo>
                <a:lnTo>
                  <a:pt x="9551868" y="1089051"/>
                </a:lnTo>
                <a:lnTo>
                  <a:pt x="9536572" y="1245413"/>
                </a:lnTo>
                <a:lnTo>
                  <a:pt x="9522620" y="1401090"/>
                </a:lnTo>
                <a:lnTo>
                  <a:pt x="9510518" y="1554023"/>
                </a:lnTo>
                <a:lnTo>
                  <a:pt x="9498415" y="1709014"/>
                </a:lnTo>
                <a:lnTo>
                  <a:pt x="9488330" y="1861947"/>
                </a:lnTo>
                <a:lnTo>
                  <a:pt x="9480430" y="2014881"/>
                </a:lnTo>
                <a:lnTo>
                  <a:pt x="9472193" y="2167128"/>
                </a:lnTo>
                <a:lnTo>
                  <a:pt x="9465302" y="2318004"/>
                </a:lnTo>
                <a:lnTo>
                  <a:pt x="9460427" y="2467509"/>
                </a:lnTo>
                <a:lnTo>
                  <a:pt x="9456225" y="2617013"/>
                </a:lnTo>
                <a:lnTo>
                  <a:pt x="9452191" y="2765146"/>
                </a:lnTo>
                <a:lnTo>
                  <a:pt x="9450342" y="2911221"/>
                </a:lnTo>
                <a:lnTo>
                  <a:pt x="9448325" y="3057297"/>
                </a:lnTo>
                <a:lnTo>
                  <a:pt x="9447316" y="3201315"/>
                </a:lnTo>
                <a:lnTo>
                  <a:pt x="9448325" y="3343961"/>
                </a:lnTo>
                <a:lnTo>
                  <a:pt x="9448325" y="3485236"/>
                </a:lnTo>
                <a:lnTo>
                  <a:pt x="9450342" y="3625139"/>
                </a:lnTo>
                <a:lnTo>
                  <a:pt x="9453367" y="3762299"/>
                </a:lnTo>
                <a:lnTo>
                  <a:pt x="9456225" y="3898087"/>
                </a:lnTo>
                <a:lnTo>
                  <a:pt x="9459419" y="4031133"/>
                </a:lnTo>
                <a:lnTo>
                  <a:pt x="9464293" y="4163492"/>
                </a:lnTo>
                <a:lnTo>
                  <a:pt x="9469504" y="4293793"/>
                </a:lnTo>
                <a:lnTo>
                  <a:pt x="9474210" y="4421352"/>
                </a:lnTo>
                <a:lnTo>
                  <a:pt x="9487490" y="4670298"/>
                </a:lnTo>
                <a:lnTo>
                  <a:pt x="9501609" y="4908956"/>
                </a:lnTo>
                <a:lnTo>
                  <a:pt x="9516401" y="5138013"/>
                </a:lnTo>
                <a:lnTo>
                  <a:pt x="9532706" y="5354726"/>
                </a:lnTo>
                <a:lnTo>
                  <a:pt x="9549683" y="5561838"/>
                </a:lnTo>
                <a:lnTo>
                  <a:pt x="9568004" y="5753862"/>
                </a:lnTo>
                <a:lnTo>
                  <a:pt x="9585990" y="5934227"/>
                </a:lnTo>
                <a:lnTo>
                  <a:pt x="9603975" y="6100191"/>
                </a:lnTo>
                <a:lnTo>
                  <a:pt x="9620952" y="6252438"/>
                </a:lnTo>
                <a:lnTo>
                  <a:pt x="9637089" y="6387541"/>
                </a:lnTo>
                <a:lnTo>
                  <a:pt x="9652385" y="6509613"/>
                </a:lnTo>
                <a:lnTo>
                  <a:pt x="9665160" y="6612483"/>
                </a:lnTo>
                <a:lnTo>
                  <a:pt x="9677262" y="6698894"/>
                </a:lnTo>
                <a:lnTo>
                  <a:pt x="9694576" y="6817538"/>
                </a:lnTo>
                <a:lnTo>
                  <a:pt x="9700459" y="6858000"/>
                </a:lnTo>
                <a:lnTo>
                  <a:pt x="8795105" y="6858000"/>
                </a:lnTo>
                <a:lnTo>
                  <a:pt x="8795105" y="6858001"/>
                </a:lnTo>
                <a:lnTo>
                  <a:pt x="2704541" y="6858001"/>
                </a:lnTo>
                <a:lnTo>
                  <a:pt x="2704541" y="6858000"/>
                </a:lnTo>
                <a:lnTo>
                  <a:pt x="1517015" y="6858000"/>
                </a:lnTo>
                <a:lnTo>
                  <a:pt x="132397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1EA98414-1035-4BA4-A834-8B0A14584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1849" y="614569"/>
            <a:ext cx="6974915" cy="4943061"/>
          </a:xfr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90000"/>
              </a:lnSpc>
            </a:pPr>
            <a:r>
              <a:rPr lang="ru-RU" sz="6000" b="1" i="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Положение</a:t>
            </a:r>
            <a:r>
              <a:rPr lang="ru-RU" sz="6000" b="0" i="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о </a:t>
            </a:r>
            <a:r>
              <a:rPr lang="ru-RU" sz="5400" dirty="0"/>
              <a:t>порядке разработки, утверждения и внесения изменений в АООП</a:t>
            </a:r>
            <a:endParaRPr lang="en-US" sz="5400" b="0" i="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B61A74B3-E247-44D4-8C48-FAE8E205640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313084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7CDE4DB-D49D-C43A-98BC-E6A3E69A84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122" y="609600"/>
            <a:ext cx="9819861" cy="563879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/>
              <a:t>АООП является локальным нормативным актом, определяющим содержание и организацию образовательной деятельности обучающихся с ограниченными возможностями здоровья (далее — ОВЗ), и механизмом реализации ФГОС различного уровня с учетом особенностей и возможностей Школы.</a:t>
            </a:r>
          </a:p>
          <a:p>
            <a:pPr algn="just"/>
            <a:r>
              <a:rPr lang="ru-RU" sz="2400" dirty="0"/>
              <a:t>Под АООП понимается комплекс основных характеристик образования (объем, содержание, планируемые результаты), организационно-педагогических условий, форм аттестации, адаптированных для обучающихся с ОВЗ (в том числе детей-инвалидов) с учетом особенностей их психофизического развития, индивидуальных возможностей, обеспечивающий коррекцию нарушений развитии п социальную адаптацию указанных обучающихся.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88110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8E4854E-20D7-8A48-315F-B386C62EC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130" y="742122"/>
            <a:ext cx="9674087" cy="5506277"/>
          </a:xfrm>
        </p:spPr>
        <p:txBody>
          <a:bodyPr>
            <a:normAutofit fontScale="92500"/>
          </a:bodyPr>
          <a:lstStyle/>
          <a:p>
            <a:r>
              <a:rPr lang="ru-RU" sz="2400" dirty="0"/>
              <a:t>АООП реализуется в полном объеме с учетом рекомендованных Центральной психолого-медико-психологической комиссией города Москвы (далее - ЦПМПК г. Москвы) сроков и варианта освоения программы.</a:t>
            </a:r>
          </a:p>
          <a:p>
            <a:r>
              <a:rPr lang="ru-RU" sz="2400" dirty="0"/>
              <a:t>Основанием для разработки и утверждения  АООП является:</a:t>
            </a:r>
          </a:p>
          <a:p>
            <a:pPr marL="0" indent="0">
              <a:buNone/>
            </a:pPr>
            <a:r>
              <a:rPr lang="ru-RU" sz="2400" dirty="0"/>
              <a:t>—	заявление родителей (законных представителей) о создании специальных условий обучения, воспитания, социализации и адаптации для обучающегося с ОВЗ в соответствии с заключением ЦПМПК г. Москвы:</a:t>
            </a:r>
          </a:p>
          <a:p>
            <a:pPr marL="0" indent="0">
              <a:buNone/>
            </a:pPr>
            <a:r>
              <a:rPr lang="ru-RU" sz="2400" dirty="0"/>
              <a:t>—	заключение ЦПМПК г, Москвы с рекомендациями о создании</a:t>
            </a:r>
          </a:p>
          <a:p>
            <a:pPr marL="0" indent="0">
              <a:buNone/>
            </a:pPr>
            <a:r>
              <a:rPr lang="ru-RU" sz="2400" dirty="0"/>
              <a:t>специальных условий для получения образования обучающимся с ОВЗ;</a:t>
            </a:r>
          </a:p>
          <a:p>
            <a:pPr marL="0" indent="0">
              <a:buNone/>
            </a:pPr>
            <a:r>
              <a:rPr lang="ru-RU" sz="2400" dirty="0"/>
              <a:t>— приказ директора Школы об организации обучения по АООП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6201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9BB7C9D-FB8C-D179-62C2-BF37A07D0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140" y="1046922"/>
            <a:ext cx="9157251" cy="5201477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В конце учебного года специалистами психолого-педагогической службы сопровождения и учителями/ воспитателями проводится мониторинг реализации АООП, включающий качественно-количественный анализ результатов освоения обучающимся адаптированной программы. Контроль и организацию мониторинга осуществляет заместитель директора Школы по качеству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2324963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6D31749-23B7-D69C-FE4D-852949B89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2012"/>
          </a:xfrm>
        </p:spPr>
        <p:txBody>
          <a:bodyPr/>
          <a:lstStyle/>
          <a:p>
            <a:r>
              <a:rPr lang="ru-RU" sz="3600" dirty="0"/>
              <a:t>Порядок внесения дополнений в АООП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B7797CC-49D3-1F3E-3CC3-49E612B40D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826" y="1404730"/>
            <a:ext cx="9912626" cy="484366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800" dirty="0"/>
              <a:t> В случае необходимости Школа может вносить изменения и дополнения в АООП.</a:t>
            </a:r>
          </a:p>
          <a:p>
            <a:pPr algn="just"/>
            <a:r>
              <a:rPr lang="ru-RU" sz="2800" dirty="0"/>
              <a:t>Изменения в ЛООП вносятся в следующих случаях:</a:t>
            </a:r>
          </a:p>
          <a:p>
            <a:pPr marL="0" indent="0" algn="just">
              <a:buNone/>
            </a:pPr>
            <a:r>
              <a:rPr lang="ru-RU" sz="2800" dirty="0"/>
              <a:t>- обновления образовательных стандартов (изменение перечня учебных предметов, их содержания и т.п.);</a:t>
            </a:r>
          </a:p>
          <a:p>
            <a:pPr marL="0" indent="0" algn="just">
              <a:buNone/>
            </a:pPr>
            <a:r>
              <a:rPr lang="ru-RU" sz="2800" dirty="0"/>
              <a:t>- изменения кадровых, материально-технических, финансовых условий реализации АООП в Школе;</a:t>
            </a:r>
          </a:p>
          <a:p>
            <a:pPr marL="0" indent="0" algn="just">
              <a:buNone/>
            </a:pPr>
            <a:r>
              <a:rPr lang="ru-RU" sz="2800" dirty="0"/>
              <a:t>-изменения порядка функционирования Школы (режима работы, плана и реализации внеурочной деятельности и др.);</a:t>
            </a:r>
          </a:p>
          <a:p>
            <a:pPr marL="0" indent="0" algn="just">
              <a:buNone/>
            </a:pPr>
            <a:r>
              <a:rPr lang="ru-RU" sz="2800" dirty="0"/>
              <a:t>- изменения системы оценивания в Школе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66766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88000"/>
                <a:satMod val="130000"/>
                <a:lumMod val="124000"/>
              </a:schemeClr>
            </a:gs>
            <a:gs pos="100000">
              <a:schemeClr val="bg2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91B28F63-CF00-448F-B141-FE33C33B18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2AE609E2-8522-44E4-9077-980E5BCF3E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xmlns="" id="{4FA533C5-33E3-4611-AF9F-72811D8B26A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8949AD42-25FD-4C3D-9EEE-B7FEC580998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6AC7D913-60B7-4603-881B-831DA5D3A9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87F0FDC4-AD8C-47D9-9131-623C98ADB0A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DE27238C-8EAF-4098-86E6-7723B7DAE60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3" name="Freeform 36">
            <a:extLst>
              <a:ext uri="{FF2B5EF4-FFF2-40B4-BE49-F238E27FC236}">
                <a16:creationId xmlns:a16="http://schemas.microsoft.com/office/drawing/2014/main" xmlns="" id="{992F97B1-1891-4FCC-9E5F-BA97EDB48F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9351010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60000"/>
              <a:lumOff val="40000"/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25" name="Freeform: Shape 24">
            <a:extLst>
              <a:ext uri="{FF2B5EF4-FFF2-40B4-BE49-F238E27FC236}">
                <a16:creationId xmlns:a16="http://schemas.microsoft.com/office/drawing/2014/main" xmlns="" id="{78C6C821-FEE1-4EB6-9590-C021440C77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3175" y="0"/>
            <a:ext cx="9700459" cy="6858001"/>
          </a:xfrm>
          <a:custGeom>
            <a:avLst/>
            <a:gdLst>
              <a:gd name="connsiteX0" fmla="*/ 0 w 9700459"/>
              <a:gd name="connsiteY0" fmla="*/ 0 h 6858001"/>
              <a:gd name="connsiteX1" fmla="*/ 1323975 w 9700459"/>
              <a:gd name="connsiteY1" fmla="*/ 0 h 6858001"/>
              <a:gd name="connsiteX2" fmla="*/ 1517015 w 9700459"/>
              <a:gd name="connsiteY2" fmla="*/ 0 h 6858001"/>
              <a:gd name="connsiteX3" fmla="*/ 3241265 w 9700459"/>
              <a:gd name="connsiteY3" fmla="*/ 0 h 6858001"/>
              <a:gd name="connsiteX4" fmla="*/ 3241265 w 9700459"/>
              <a:gd name="connsiteY4" fmla="*/ 1 h 6858001"/>
              <a:gd name="connsiteX5" fmla="*/ 8355744 w 9700459"/>
              <a:gd name="connsiteY5" fmla="*/ 1 h 6858001"/>
              <a:gd name="connsiteX6" fmla="*/ 8355744 w 9700459"/>
              <a:gd name="connsiteY6" fmla="*/ 0 h 6858001"/>
              <a:gd name="connsiteX7" fmla="*/ 9699282 w 9700459"/>
              <a:gd name="connsiteY7" fmla="*/ 0 h 6858001"/>
              <a:gd name="connsiteX8" fmla="*/ 9674237 w 9700459"/>
              <a:gd name="connsiteY8" fmla="*/ 155677 h 6858001"/>
              <a:gd name="connsiteX9" fmla="*/ 9650368 w 9700459"/>
              <a:gd name="connsiteY9" fmla="*/ 310668 h 6858001"/>
              <a:gd name="connsiteX10" fmla="*/ 9627004 w 9700459"/>
              <a:gd name="connsiteY10" fmla="*/ 466344 h 6858001"/>
              <a:gd name="connsiteX11" fmla="*/ 9607001 w 9700459"/>
              <a:gd name="connsiteY11" fmla="*/ 622707 h 6858001"/>
              <a:gd name="connsiteX12" fmla="*/ 9586830 w 9700459"/>
              <a:gd name="connsiteY12" fmla="*/ 778383 h 6858001"/>
              <a:gd name="connsiteX13" fmla="*/ 9568004 w 9700459"/>
              <a:gd name="connsiteY13" fmla="*/ 934746 h 6858001"/>
              <a:gd name="connsiteX14" fmla="*/ 9551868 w 9700459"/>
              <a:gd name="connsiteY14" fmla="*/ 1089051 h 6858001"/>
              <a:gd name="connsiteX15" fmla="*/ 9536572 w 9700459"/>
              <a:gd name="connsiteY15" fmla="*/ 1245413 h 6858001"/>
              <a:gd name="connsiteX16" fmla="*/ 9522620 w 9700459"/>
              <a:gd name="connsiteY16" fmla="*/ 1401090 h 6858001"/>
              <a:gd name="connsiteX17" fmla="*/ 9510518 w 9700459"/>
              <a:gd name="connsiteY17" fmla="*/ 1554023 h 6858001"/>
              <a:gd name="connsiteX18" fmla="*/ 9498415 w 9700459"/>
              <a:gd name="connsiteY18" fmla="*/ 1709014 h 6858001"/>
              <a:gd name="connsiteX19" fmla="*/ 9488330 w 9700459"/>
              <a:gd name="connsiteY19" fmla="*/ 1861947 h 6858001"/>
              <a:gd name="connsiteX20" fmla="*/ 9480430 w 9700459"/>
              <a:gd name="connsiteY20" fmla="*/ 2014881 h 6858001"/>
              <a:gd name="connsiteX21" fmla="*/ 9472193 w 9700459"/>
              <a:gd name="connsiteY21" fmla="*/ 2167128 h 6858001"/>
              <a:gd name="connsiteX22" fmla="*/ 9465302 w 9700459"/>
              <a:gd name="connsiteY22" fmla="*/ 2318004 h 6858001"/>
              <a:gd name="connsiteX23" fmla="*/ 9460427 w 9700459"/>
              <a:gd name="connsiteY23" fmla="*/ 2467509 h 6858001"/>
              <a:gd name="connsiteX24" fmla="*/ 9456225 w 9700459"/>
              <a:gd name="connsiteY24" fmla="*/ 2617013 h 6858001"/>
              <a:gd name="connsiteX25" fmla="*/ 9452191 w 9700459"/>
              <a:gd name="connsiteY25" fmla="*/ 2765146 h 6858001"/>
              <a:gd name="connsiteX26" fmla="*/ 9450342 w 9700459"/>
              <a:gd name="connsiteY26" fmla="*/ 2911221 h 6858001"/>
              <a:gd name="connsiteX27" fmla="*/ 9448325 w 9700459"/>
              <a:gd name="connsiteY27" fmla="*/ 3057297 h 6858001"/>
              <a:gd name="connsiteX28" fmla="*/ 9447316 w 9700459"/>
              <a:gd name="connsiteY28" fmla="*/ 3201315 h 6858001"/>
              <a:gd name="connsiteX29" fmla="*/ 9448325 w 9700459"/>
              <a:gd name="connsiteY29" fmla="*/ 3343961 h 6858001"/>
              <a:gd name="connsiteX30" fmla="*/ 9448325 w 9700459"/>
              <a:gd name="connsiteY30" fmla="*/ 3485236 h 6858001"/>
              <a:gd name="connsiteX31" fmla="*/ 9450342 w 9700459"/>
              <a:gd name="connsiteY31" fmla="*/ 3625139 h 6858001"/>
              <a:gd name="connsiteX32" fmla="*/ 9453367 w 9700459"/>
              <a:gd name="connsiteY32" fmla="*/ 3762299 h 6858001"/>
              <a:gd name="connsiteX33" fmla="*/ 9456225 w 9700459"/>
              <a:gd name="connsiteY33" fmla="*/ 3898087 h 6858001"/>
              <a:gd name="connsiteX34" fmla="*/ 9459419 w 9700459"/>
              <a:gd name="connsiteY34" fmla="*/ 4031133 h 6858001"/>
              <a:gd name="connsiteX35" fmla="*/ 9464293 w 9700459"/>
              <a:gd name="connsiteY35" fmla="*/ 4163492 h 6858001"/>
              <a:gd name="connsiteX36" fmla="*/ 9469504 w 9700459"/>
              <a:gd name="connsiteY36" fmla="*/ 4293793 h 6858001"/>
              <a:gd name="connsiteX37" fmla="*/ 9474210 w 9700459"/>
              <a:gd name="connsiteY37" fmla="*/ 4421352 h 6858001"/>
              <a:gd name="connsiteX38" fmla="*/ 9487490 w 9700459"/>
              <a:gd name="connsiteY38" fmla="*/ 4670298 h 6858001"/>
              <a:gd name="connsiteX39" fmla="*/ 9501609 w 9700459"/>
              <a:gd name="connsiteY39" fmla="*/ 4908956 h 6858001"/>
              <a:gd name="connsiteX40" fmla="*/ 9516401 w 9700459"/>
              <a:gd name="connsiteY40" fmla="*/ 5138013 h 6858001"/>
              <a:gd name="connsiteX41" fmla="*/ 9532706 w 9700459"/>
              <a:gd name="connsiteY41" fmla="*/ 5354726 h 6858001"/>
              <a:gd name="connsiteX42" fmla="*/ 9549683 w 9700459"/>
              <a:gd name="connsiteY42" fmla="*/ 5561838 h 6858001"/>
              <a:gd name="connsiteX43" fmla="*/ 9568004 w 9700459"/>
              <a:gd name="connsiteY43" fmla="*/ 5753862 h 6858001"/>
              <a:gd name="connsiteX44" fmla="*/ 9585990 w 9700459"/>
              <a:gd name="connsiteY44" fmla="*/ 5934227 h 6858001"/>
              <a:gd name="connsiteX45" fmla="*/ 9603975 w 9700459"/>
              <a:gd name="connsiteY45" fmla="*/ 6100191 h 6858001"/>
              <a:gd name="connsiteX46" fmla="*/ 9620952 w 9700459"/>
              <a:gd name="connsiteY46" fmla="*/ 6252438 h 6858001"/>
              <a:gd name="connsiteX47" fmla="*/ 9637089 w 9700459"/>
              <a:gd name="connsiteY47" fmla="*/ 6387541 h 6858001"/>
              <a:gd name="connsiteX48" fmla="*/ 9652385 w 9700459"/>
              <a:gd name="connsiteY48" fmla="*/ 6509613 h 6858001"/>
              <a:gd name="connsiteX49" fmla="*/ 9665160 w 9700459"/>
              <a:gd name="connsiteY49" fmla="*/ 6612483 h 6858001"/>
              <a:gd name="connsiteX50" fmla="*/ 9677262 w 9700459"/>
              <a:gd name="connsiteY50" fmla="*/ 6698894 h 6858001"/>
              <a:gd name="connsiteX51" fmla="*/ 9694576 w 9700459"/>
              <a:gd name="connsiteY51" fmla="*/ 6817538 h 6858001"/>
              <a:gd name="connsiteX52" fmla="*/ 9700459 w 9700459"/>
              <a:gd name="connsiteY52" fmla="*/ 6858000 h 6858001"/>
              <a:gd name="connsiteX53" fmla="*/ 8795105 w 9700459"/>
              <a:gd name="connsiteY53" fmla="*/ 6858000 h 6858001"/>
              <a:gd name="connsiteX54" fmla="*/ 8795105 w 9700459"/>
              <a:gd name="connsiteY54" fmla="*/ 6858001 h 6858001"/>
              <a:gd name="connsiteX55" fmla="*/ 2704541 w 9700459"/>
              <a:gd name="connsiteY55" fmla="*/ 6858001 h 6858001"/>
              <a:gd name="connsiteX56" fmla="*/ 2704541 w 9700459"/>
              <a:gd name="connsiteY56" fmla="*/ 6858000 h 6858001"/>
              <a:gd name="connsiteX57" fmla="*/ 1517015 w 9700459"/>
              <a:gd name="connsiteY57" fmla="*/ 6858000 h 6858001"/>
              <a:gd name="connsiteX58" fmla="*/ 1323975 w 9700459"/>
              <a:gd name="connsiteY58" fmla="*/ 6858000 h 6858001"/>
              <a:gd name="connsiteX59" fmla="*/ 0 w 9700459"/>
              <a:gd name="connsiteY5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9700459" h="6858001">
                <a:moveTo>
                  <a:pt x="0" y="0"/>
                </a:moveTo>
                <a:lnTo>
                  <a:pt x="1323975" y="0"/>
                </a:lnTo>
                <a:lnTo>
                  <a:pt x="1517015" y="0"/>
                </a:lnTo>
                <a:lnTo>
                  <a:pt x="3241265" y="0"/>
                </a:lnTo>
                <a:lnTo>
                  <a:pt x="3241265" y="1"/>
                </a:lnTo>
                <a:lnTo>
                  <a:pt x="8355744" y="1"/>
                </a:lnTo>
                <a:lnTo>
                  <a:pt x="8355744" y="0"/>
                </a:lnTo>
                <a:lnTo>
                  <a:pt x="9699282" y="0"/>
                </a:lnTo>
                <a:lnTo>
                  <a:pt x="9674237" y="155677"/>
                </a:lnTo>
                <a:lnTo>
                  <a:pt x="9650368" y="310668"/>
                </a:lnTo>
                <a:lnTo>
                  <a:pt x="9627004" y="466344"/>
                </a:lnTo>
                <a:lnTo>
                  <a:pt x="9607001" y="622707"/>
                </a:lnTo>
                <a:lnTo>
                  <a:pt x="9586830" y="778383"/>
                </a:lnTo>
                <a:lnTo>
                  <a:pt x="9568004" y="934746"/>
                </a:lnTo>
                <a:lnTo>
                  <a:pt x="9551868" y="1089051"/>
                </a:lnTo>
                <a:lnTo>
                  <a:pt x="9536572" y="1245413"/>
                </a:lnTo>
                <a:lnTo>
                  <a:pt x="9522620" y="1401090"/>
                </a:lnTo>
                <a:lnTo>
                  <a:pt x="9510518" y="1554023"/>
                </a:lnTo>
                <a:lnTo>
                  <a:pt x="9498415" y="1709014"/>
                </a:lnTo>
                <a:lnTo>
                  <a:pt x="9488330" y="1861947"/>
                </a:lnTo>
                <a:lnTo>
                  <a:pt x="9480430" y="2014881"/>
                </a:lnTo>
                <a:lnTo>
                  <a:pt x="9472193" y="2167128"/>
                </a:lnTo>
                <a:lnTo>
                  <a:pt x="9465302" y="2318004"/>
                </a:lnTo>
                <a:lnTo>
                  <a:pt x="9460427" y="2467509"/>
                </a:lnTo>
                <a:lnTo>
                  <a:pt x="9456225" y="2617013"/>
                </a:lnTo>
                <a:lnTo>
                  <a:pt x="9452191" y="2765146"/>
                </a:lnTo>
                <a:lnTo>
                  <a:pt x="9450342" y="2911221"/>
                </a:lnTo>
                <a:lnTo>
                  <a:pt x="9448325" y="3057297"/>
                </a:lnTo>
                <a:lnTo>
                  <a:pt x="9447316" y="3201315"/>
                </a:lnTo>
                <a:lnTo>
                  <a:pt x="9448325" y="3343961"/>
                </a:lnTo>
                <a:lnTo>
                  <a:pt x="9448325" y="3485236"/>
                </a:lnTo>
                <a:lnTo>
                  <a:pt x="9450342" y="3625139"/>
                </a:lnTo>
                <a:lnTo>
                  <a:pt x="9453367" y="3762299"/>
                </a:lnTo>
                <a:lnTo>
                  <a:pt x="9456225" y="3898087"/>
                </a:lnTo>
                <a:lnTo>
                  <a:pt x="9459419" y="4031133"/>
                </a:lnTo>
                <a:lnTo>
                  <a:pt x="9464293" y="4163492"/>
                </a:lnTo>
                <a:lnTo>
                  <a:pt x="9469504" y="4293793"/>
                </a:lnTo>
                <a:lnTo>
                  <a:pt x="9474210" y="4421352"/>
                </a:lnTo>
                <a:lnTo>
                  <a:pt x="9487490" y="4670298"/>
                </a:lnTo>
                <a:lnTo>
                  <a:pt x="9501609" y="4908956"/>
                </a:lnTo>
                <a:lnTo>
                  <a:pt x="9516401" y="5138013"/>
                </a:lnTo>
                <a:lnTo>
                  <a:pt x="9532706" y="5354726"/>
                </a:lnTo>
                <a:lnTo>
                  <a:pt x="9549683" y="5561838"/>
                </a:lnTo>
                <a:lnTo>
                  <a:pt x="9568004" y="5753862"/>
                </a:lnTo>
                <a:lnTo>
                  <a:pt x="9585990" y="5934227"/>
                </a:lnTo>
                <a:lnTo>
                  <a:pt x="9603975" y="6100191"/>
                </a:lnTo>
                <a:lnTo>
                  <a:pt x="9620952" y="6252438"/>
                </a:lnTo>
                <a:lnTo>
                  <a:pt x="9637089" y="6387541"/>
                </a:lnTo>
                <a:lnTo>
                  <a:pt x="9652385" y="6509613"/>
                </a:lnTo>
                <a:lnTo>
                  <a:pt x="9665160" y="6612483"/>
                </a:lnTo>
                <a:lnTo>
                  <a:pt x="9677262" y="6698894"/>
                </a:lnTo>
                <a:lnTo>
                  <a:pt x="9694576" y="6817538"/>
                </a:lnTo>
                <a:lnTo>
                  <a:pt x="9700459" y="6858000"/>
                </a:lnTo>
                <a:lnTo>
                  <a:pt x="8795105" y="6858000"/>
                </a:lnTo>
                <a:lnTo>
                  <a:pt x="8795105" y="6858001"/>
                </a:lnTo>
                <a:lnTo>
                  <a:pt x="2704541" y="6858001"/>
                </a:lnTo>
                <a:lnTo>
                  <a:pt x="2704541" y="6858000"/>
                </a:lnTo>
                <a:lnTo>
                  <a:pt x="1517015" y="6858000"/>
                </a:lnTo>
                <a:lnTo>
                  <a:pt x="132397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1EA98414-1035-4BA4-A834-8B0A14584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874643"/>
            <a:ext cx="6974915" cy="4383157"/>
          </a:xfr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90000"/>
              </a:lnSpc>
            </a:pPr>
            <a:r>
              <a:rPr lang="ru-RU" sz="6000" b="1" i="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Положение</a:t>
            </a:r>
            <a:r>
              <a:rPr lang="ru-RU" sz="6000" b="0" i="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о </a:t>
            </a:r>
            <a:r>
              <a:rPr lang="ru-RU" sz="5600" b="0" i="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порядке разработки СИПР обучающегося с ОВЗ</a:t>
            </a:r>
            <a:endParaRPr lang="en-US" sz="5600" b="0" i="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B61A74B3-E247-44D4-8C48-FAE8E205640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794817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CFAC3B0-527A-34F6-8273-A3EA4CDA0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033670"/>
            <a:ext cx="8946541" cy="5214729"/>
          </a:xfrm>
        </p:spPr>
        <p:txBody>
          <a:bodyPr/>
          <a:lstStyle/>
          <a:p>
            <a:pPr algn="just"/>
            <a:r>
              <a:rPr lang="ru-RU" sz="2500" dirty="0"/>
              <a:t>Для обучающихся с умеренной, тяжелой или глубокой умственной отсталостью, с тяжелыми и множественными нарушениями развития в соответствии с требованиями ФГОС НОО ОВЗ, ФГОС УО и адаптированной основной образовательной программой (далее - АООП) Школа разрабатывает СИПP, учитывающую специфические образовательные потребности обучающихся.</a:t>
            </a:r>
          </a:p>
          <a:p>
            <a:pPr algn="just"/>
            <a:r>
              <a:rPr lang="ru-RU" sz="2500" dirty="0"/>
              <a:t>Основанием разработки СИПР является заключение Центральной психолого-медико-педагогической комиссии города Москвы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6958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88000"/>
                <a:satMod val="130000"/>
                <a:lumMod val="124000"/>
              </a:schemeClr>
            </a:gs>
            <a:gs pos="100000">
              <a:schemeClr val="bg2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91B28F63-CF00-448F-B141-FE33C33B18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2AE609E2-8522-44E4-9077-980E5BCF3E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xmlns="" id="{4FA533C5-33E3-4611-AF9F-72811D8B26A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8949AD42-25FD-4C3D-9EEE-B7FEC580998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6AC7D913-60B7-4603-881B-831DA5D3A9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87F0FDC4-AD8C-47D9-9131-623C98ADB0A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DE27238C-8EAF-4098-86E6-7723B7DAE60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3" name="Freeform 36">
            <a:extLst>
              <a:ext uri="{FF2B5EF4-FFF2-40B4-BE49-F238E27FC236}">
                <a16:creationId xmlns:a16="http://schemas.microsoft.com/office/drawing/2014/main" xmlns="" id="{992F97B1-1891-4FCC-9E5F-BA97EDB48F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9351010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60000"/>
              <a:lumOff val="40000"/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25" name="Freeform: Shape 24">
            <a:extLst>
              <a:ext uri="{FF2B5EF4-FFF2-40B4-BE49-F238E27FC236}">
                <a16:creationId xmlns:a16="http://schemas.microsoft.com/office/drawing/2014/main" xmlns="" id="{78C6C821-FEE1-4EB6-9590-C021440C77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3175" y="0"/>
            <a:ext cx="9700459" cy="6858001"/>
          </a:xfrm>
          <a:custGeom>
            <a:avLst/>
            <a:gdLst>
              <a:gd name="connsiteX0" fmla="*/ 0 w 9700459"/>
              <a:gd name="connsiteY0" fmla="*/ 0 h 6858001"/>
              <a:gd name="connsiteX1" fmla="*/ 1323975 w 9700459"/>
              <a:gd name="connsiteY1" fmla="*/ 0 h 6858001"/>
              <a:gd name="connsiteX2" fmla="*/ 1517015 w 9700459"/>
              <a:gd name="connsiteY2" fmla="*/ 0 h 6858001"/>
              <a:gd name="connsiteX3" fmla="*/ 3241265 w 9700459"/>
              <a:gd name="connsiteY3" fmla="*/ 0 h 6858001"/>
              <a:gd name="connsiteX4" fmla="*/ 3241265 w 9700459"/>
              <a:gd name="connsiteY4" fmla="*/ 1 h 6858001"/>
              <a:gd name="connsiteX5" fmla="*/ 8355744 w 9700459"/>
              <a:gd name="connsiteY5" fmla="*/ 1 h 6858001"/>
              <a:gd name="connsiteX6" fmla="*/ 8355744 w 9700459"/>
              <a:gd name="connsiteY6" fmla="*/ 0 h 6858001"/>
              <a:gd name="connsiteX7" fmla="*/ 9699282 w 9700459"/>
              <a:gd name="connsiteY7" fmla="*/ 0 h 6858001"/>
              <a:gd name="connsiteX8" fmla="*/ 9674237 w 9700459"/>
              <a:gd name="connsiteY8" fmla="*/ 155677 h 6858001"/>
              <a:gd name="connsiteX9" fmla="*/ 9650368 w 9700459"/>
              <a:gd name="connsiteY9" fmla="*/ 310668 h 6858001"/>
              <a:gd name="connsiteX10" fmla="*/ 9627004 w 9700459"/>
              <a:gd name="connsiteY10" fmla="*/ 466344 h 6858001"/>
              <a:gd name="connsiteX11" fmla="*/ 9607001 w 9700459"/>
              <a:gd name="connsiteY11" fmla="*/ 622707 h 6858001"/>
              <a:gd name="connsiteX12" fmla="*/ 9586830 w 9700459"/>
              <a:gd name="connsiteY12" fmla="*/ 778383 h 6858001"/>
              <a:gd name="connsiteX13" fmla="*/ 9568004 w 9700459"/>
              <a:gd name="connsiteY13" fmla="*/ 934746 h 6858001"/>
              <a:gd name="connsiteX14" fmla="*/ 9551868 w 9700459"/>
              <a:gd name="connsiteY14" fmla="*/ 1089051 h 6858001"/>
              <a:gd name="connsiteX15" fmla="*/ 9536572 w 9700459"/>
              <a:gd name="connsiteY15" fmla="*/ 1245413 h 6858001"/>
              <a:gd name="connsiteX16" fmla="*/ 9522620 w 9700459"/>
              <a:gd name="connsiteY16" fmla="*/ 1401090 h 6858001"/>
              <a:gd name="connsiteX17" fmla="*/ 9510518 w 9700459"/>
              <a:gd name="connsiteY17" fmla="*/ 1554023 h 6858001"/>
              <a:gd name="connsiteX18" fmla="*/ 9498415 w 9700459"/>
              <a:gd name="connsiteY18" fmla="*/ 1709014 h 6858001"/>
              <a:gd name="connsiteX19" fmla="*/ 9488330 w 9700459"/>
              <a:gd name="connsiteY19" fmla="*/ 1861947 h 6858001"/>
              <a:gd name="connsiteX20" fmla="*/ 9480430 w 9700459"/>
              <a:gd name="connsiteY20" fmla="*/ 2014881 h 6858001"/>
              <a:gd name="connsiteX21" fmla="*/ 9472193 w 9700459"/>
              <a:gd name="connsiteY21" fmla="*/ 2167128 h 6858001"/>
              <a:gd name="connsiteX22" fmla="*/ 9465302 w 9700459"/>
              <a:gd name="connsiteY22" fmla="*/ 2318004 h 6858001"/>
              <a:gd name="connsiteX23" fmla="*/ 9460427 w 9700459"/>
              <a:gd name="connsiteY23" fmla="*/ 2467509 h 6858001"/>
              <a:gd name="connsiteX24" fmla="*/ 9456225 w 9700459"/>
              <a:gd name="connsiteY24" fmla="*/ 2617013 h 6858001"/>
              <a:gd name="connsiteX25" fmla="*/ 9452191 w 9700459"/>
              <a:gd name="connsiteY25" fmla="*/ 2765146 h 6858001"/>
              <a:gd name="connsiteX26" fmla="*/ 9450342 w 9700459"/>
              <a:gd name="connsiteY26" fmla="*/ 2911221 h 6858001"/>
              <a:gd name="connsiteX27" fmla="*/ 9448325 w 9700459"/>
              <a:gd name="connsiteY27" fmla="*/ 3057297 h 6858001"/>
              <a:gd name="connsiteX28" fmla="*/ 9447316 w 9700459"/>
              <a:gd name="connsiteY28" fmla="*/ 3201315 h 6858001"/>
              <a:gd name="connsiteX29" fmla="*/ 9448325 w 9700459"/>
              <a:gd name="connsiteY29" fmla="*/ 3343961 h 6858001"/>
              <a:gd name="connsiteX30" fmla="*/ 9448325 w 9700459"/>
              <a:gd name="connsiteY30" fmla="*/ 3485236 h 6858001"/>
              <a:gd name="connsiteX31" fmla="*/ 9450342 w 9700459"/>
              <a:gd name="connsiteY31" fmla="*/ 3625139 h 6858001"/>
              <a:gd name="connsiteX32" fmla="*/ 9453367 w 9700459"/>
              <a:gd name="connsiteY32" fmla="*/ 3762299 h 6858001"/>
              <a:gd name="connsiteX33" fmla="*/ 9456225 w 9700459"/>
              <a:gd name="connsiteY33" fmla="*/ 3898087 h 6858001"/>
              <a:gd name="connsiteX34" fmla="*/ 9459419 w 9700459"/>
              <a:gd name="connsiteY34" fmla="*/ 4031133 h 6858001"/>
              <a:gd name="connsiteX35" fmla="*/ 9464293 w 9700459"/>
              <a:gd name="connsiteY35" fmla="*/ 4163492 h 6858001"/>
              <a:gd name="connsiteX36" fmla="*/ 9469504 w 9700459"/>
              <a:gd name="connsiteY36" fmla="*/ 4293793 h 6858001"/>
              <a:gd name="connsiteX37" fmla="*/ 9474210 w 9700459"/>
              <a:gd name="connsiteY37" fmla="*/ 4421352 h 6858001"/>
              <a:gd name="connsiteX38" fmla="*/ 9487490 w 9700459"/>
              <a:gd name="connsiteY38" fmla="*/ 4670298 h 6858001"/>
              <a:gd name="connsiteX39" fmla="*/ 9501609 w 9700459"/>
              <a:gd name="connsiteY39" fmla="*/ 4908956 h 6858001"/>
              <a:gd name="connsiteX40" fmla="*/ 9516401 w 9700459"/>
              <a:gd name="connsiteY40" fmla="*/ 5138013 h 6858001"/>
              <a:gd name="connsiteX41" fmla="*/ 9532706 w 9700459"/>
              <a:gd name="connsiteY41" fmla="*/ 5354726 h 6858001"/>
              <a:gd name="connsiteX42" fmla="*/ 9549683 w 9700459"/>
              <a:gd name="connsiteY42" fmla="*/ 5561838 h 6858001"/>
              <a:gd name="connsiteX43" fmla="*/ 9568004 w 9700459"/>
              <a:gd name="connsiteY43" fmla="*/ 5753862 h 6858001"/>
              <a:gd name="connsiteX44" fmla="*/ 9585990 w 9700459"/>
              <a:gd name="connsiteY44" fmla="*/ 5934227 h 6858001"/>
              <a:gd name="connsiteX45" fmla="*/ 9603975 w 9700459"/>
              <a:gd name="connsiteY45" fmla="*/ 6100191 h 6858001"/>
              <a:gd name="connsiteX46" fmla="*/ 9620952 w 9700459"/>
              <a:gd name="connsiteY46" fmla="*/ 6252438 h 6858001"/>
              <a:gd name="connsiteX47" fmla="*/ 9637089 w 9700459"/>
              <a:gd name="connsiteY47" fmla="*/ 6387541 h 6858001"/>
              <a:gd name="connsiteX48" fmla="*/ 9652385 w 9700459"/>
              <a:gd name="connsiteY48" fmla="*/ 6509613 h 6858001"/>
              <a:gd name="connsiteX49" fmla="*/ 9665160 w 9700459"/>
              <a:gd name="connsiteY49" fmla="*/ 6612483 h 6858001"/>
              <a:gd name="connsiteX50" fmla="*/ 9677262 w 9700459"/>
              <a:gd name="connsiteY50" fmla="*/ 6698894 h 6858001"/>
              <a:gd name="connsiteX51" fmla="*/ 9694576 w 9700459"/>
              <a:gd name="connsiteY51" fmla="*/ 6817538 h 6858001"/>
              <a:gd name="connsiteX52" fmla="*/ 9700459 w 9700459"/>
              <a:gd name="connsiteY52" fmla="*/ 6858000 h 6858001"/>
              <a:gd name="connsiteX53" fmla="*/ 8795105 w 9700459"/>
              <a:gd name="connsiteY53" fmla="*/ 6858000 h 6858001"/>
              <a:gd name="connsiteX54" fmla="*/ 8795105 w 9700459"/>
              <a:gd name="connsiteY54" fmla="*/ 6858001 h 6858001"/>
              <a:gd name="connsiteX55" fmla="*/ 2704541 w 9700459"/>
              <a:gd name="connsiteY55" fmla="*/ 6858001 h 6858001"/>
              <a:gd name="connsiteX56" fmla="*/ 2704541 w 9700459"/>
              <a:gd name="connsiteY56" fmla="*/ 6858000 h 6858001"/>
              <a:gd name="connsiteX57" fmla="*/ 1517015 w 9700459"/>
              <a:gd name="connsiteY57" fmla="*/ 6858000 h 6858001"/>
              <a:gd name="connsiteX58" fmla="*/ 1323975 w 9700459"/>
              <a:gd name="connsiteY58" fmla="*/ 6858000 h 6858001"/>
              <a:gd name="connsiteX59" fmla="*/ 0 w 9700459"/>
              <a:gd name="connsiteY5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9700459" h="6858001">
                <a:moveTo>
                  <a:pt x="0" y="0"/>
                </a:moveTo>
                <a:lnTo>
                  <a:pt x="1323975" y="0"/>
                </a:lnTo>
                <a:lnTo>
                  <a:pt x="1517015" y="0"/>
                </a:lnTo>
                <a:lnTo>
                  <a:pt x="3241265" y="0"/>
                </a:lnTo>
                <a:lnTo>
                  <a:pt x="3241265" y="1"/>
                </a:lnTo>
                <a:lnTo>
                  <a:pt x="8355744" y="1"/>
                </a:lnTo>
                <a:lnTo>
                  <a:pt x="8355744" y="0"/>
                </a:lnTo>
                <a:lnTo>
                  <a:pt x="9699282" y="0"/>
                </a:lnTo>
                <a:lnTo>
                  <a:pt x="9674237" y="155677"/>
                </a:lnTo>
                <a:lnTo>
                  <a:pt x="9650368" y="310668"/>
                </a:lnTo>
                <a:lnTo>
                  <a:pt x="9627004" y="466344"/>
                </a:lnTo>
                <a:lnTo>
                  <a:pt x="9607001" y="622707"/>
                </a:lnTo>
                <a:lnTo>
                  <a:pt x="9586830" y="778383"/>
                </a:lnTo>
                <a:lnTo>
                  <a:pt x="9568004" y="934746"/>
                </a:lnTo>
                <a:lnTo>
                  <a:pt x="9551868" y="1089051"/>
                </a:lnTo>
                <a:lnTo>
                  <a:pt x="9536572" y="1245413"/>
                </a:lnTo>
                <a:lnTo>
                  <a:pt x="9522620" y="1401090"/>
                </a:lnTo>
                <a:lnTo>
                  <a:pt x="9510518" y="1554023"/>
                </a:lnTo>
                <a:lnTo>
                  <a:pt x="9498415" y="1709014"/>
                </a:lnTo>
                <a:lnTo>
                  <a:pt x="9488330" y="1861947"/>
                </a:lnTo>
                <a:lnTo>
                  <a:pt x="9480430" y="2014881"/>
                </a:lnTo>
                <a:lnTo>
                  <a:pt x="9472193" y="2167128"/>
                </a:lnTo>
                <a:lnTo>
                  <a:pt x="9465302" y="2318004"/>
                </a:lnTo>
                <a:lnTo>
                  <a:pt x="9460427" y="2467509"/>
                </a:lnTo>
                <a:lnTo>
                  <a:pt x="9456225" y="2617013"/>
                </a:lnTo>
                <a:lnTo>
                  <a:pt x="9452191" y="2765146"/>
                </a:lnTo>
                <a:lnTo>
                  <a:pt x="9450342" y="2911221"/>
                </a:lnTo>
                <a:lnTo>
                  <a:pt x="9448325" y="3057297"/>
                </a:lnTo>
                <a:lnTo>
                  <a:pt x="9447316" y="3201315"/>
                </a:lnTo>
                <a:lnTo>
                  <a:pt x="9448325" y="3343961"/>
                </a:lnTo>
                <a:lnTo>
                  <a:pt x="9448325" y="3485236"/>
                </a:lnTo>
                <a:lnTo>
                  <a:pt x="9450342" y="3625139"/>
                </a:lnTo>
                <a:lnTo>
                  <a:pt x="9453367" y="3762299"/>
                </a:lnTo>
                <a:lnTo>
                  <a:pt x="9456225" y="3898087"/>
                </a:lnTo>
                <a:lnTo>
                  <a:pt x="9459419" y="4031133"/>
                </a:lnTo>
                <a:lnTo>
                  <a:pt x="9464293" y="4163492"/>
                </a:lnTo>
                <a:lnTo>
                  <a:pt x="9469504" y="4293793"/>
                </a:lnTo>
                <a:lnTo>
                  <a:pt x="9474210" y="4421352"/>
                </a:lnTo>
                <a:lnTo>
                  <a:pt x="9487490" y="4670298"/>
                </a:lnTo>
                <a:lnTo>
                  <a:pt x="9501609" y="4908956"/>
                </a:lnTo>
                <a:lnTo>
                  <a:pt x="9516401" y="5138013"/>
                </a:lnTo>
                <a:lnTo>
                  <a:pt x="9532706" y="5354726"/>
                </a:lnTo>
                <a:lnTo>
                  <a:pt x="9549683" y="5561838"/>
                </a:lnTo>
                <a:lnTo>
                  <a:pt x="9568004" y="5753862"/>
                </a:lnTo>
                <a:lnTo>
                  <a:pt x="9585990" y="5934227"/>
                </a:lnTo>
                <a:lnTo>
                  <a:pt x="9603975" y="6100191"/>
                </a:lnTo>
                <a:lnTo>
                  <a:pt x="9620952" y="6252438"/>
                </a:lnTo>
                <a:lnTo>
                  <a:pt x="9637089" y="6387541"/>
                </a:lnTo>
                <a:lnTo>
                  <a:pt x="9652385" y="6509613"/>
                </a:lnTo>
                <a:lnTo>
                  <a:pt x="9665160" y="6612483"/>
                </a:lnTo>
                <a:lnTo>
                  <a:pt x="9677262" y="6698894"/>
                </a:lnTo>
                <a:lnTo>
                  <a:pt x="9694576" y="6817538"/>
                </a:lnTo>
                <a:lnTo>
                  <a:pt x="9700459" y="6858000"/>
                </a:lnTo>
                <a:lnTo>
                  <a:pt x="8795105" y="6858000"/>
                </a:lnTo>
                <a:lnTo>
                  <a:pt x="8795105" y="6858001"/>
                </a:lnTo>
                <a:lnTo>
                  <a:pt x="2704541" y="6858001"/>
                </a:lnTo>
                <a:lnTo>
                  <a:pt x="2704541" y="6858000"/>
                </a:lnTo>
                <a:lnTo>
                  <a:pt x="1517015" y="6858000"/>
                </a:lnTo>
                <a:lnTo>
                  <a:pt x="132397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1EA98414-1035-4BA4-A834-8B0A14584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1447800"/>
            <a:ext cx="6974915" cy="381000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ru-RU" sz="7200" b="1" i="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Положение</a:t>
            </a:r>
            <a:r>
              <a:rPr lang="ru-RU" sz="7200" b="0" i="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о психолого-педагогическом консилиуме</a:t>
            </a:r>
            <a:endParaRPr lang="en-US" sz="7200" b="0" i="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B61A74B3-E247-44D4-8C48-FAE8E205640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121464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6F62E16-440F-87D5-E32F-A02B46491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Цель СИПР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FAEED85-A6EC-8B7C-65AE-852A2CBDE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77010"/>
            <a:ext cx="8946541" cy="467139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/>
              <a:t>Целью реализации СИПР является овладение обучающимся жизненными компетенциями, которые позволяют ему достигать максимально возможной самостоятельности в решении повседневных жизненных задач, обеспечивают его включение в жизнь общества на основе индивидуального поэтапного, планомерного расширения жизненного опыта и повседневных социальных контактов.</a:t>
            </a:r>
          </a:p>
        </p:txBody>
      </p:sp>
    </p:spTree>
    <p:extLst>
      <p:ext uri="{BB962C8B-B14F-4D97-AF65-F5344CB8AC3E}">
        <p14:creationId xmlns:p14="http://schemas.microsoft.com/office/powerpoint/2010/main" val="17250574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D6BB816-F9AF-63B1-3743-037DA629B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8946541" cy="845995"/>
          </a:xfrm>
        </p:spPr>
        <p:txBody>
          <a:bodyPr/>
          <a:lstStyle/>
          <a:p>
            <a:r>
              <a:rPr lang="ru-RU" dirty="0"/>
              <a:t>Порядок разработки СИПР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85C7568-8A2B-F09F-A53F-3E7B3F2B6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2" y="1510748"/>
            <a:ext cx="10008636" cy="4737651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500" dirty="0"/>
              <a:t>Разработку и реализацию СИПР осуществляет экспертная группа на основе анализа результатов психолого-педагогического обследования обучающегося. К этой работе привлекаются родители (законные представители) обучающегося.</a:t>
            </a:r>
          </a:p>
          <a:p>
            <a:pPr algn="just"/>
            <a:r>
              <a:rPr lang="ru-RU" sz="2500" dirty="0"/>
              <a:t>Экспертную группу формирует Школа. В состав экспертной группы входят педагогические работники, работающие с конкретным ребенком.</a:t>
            </a:r>
          </a:p>
          <a:p>
            <a:pPr algn="just"/>
            <a:r>
              <a:rPr lang="ru-RU" sz="2500" dirty="0"/>
              <a:t>СИПР разрабатывается на основе АООП на один учебный год.</a:t>
            </a:r>
          </a:p>
          <a:p>
            <a:pPr algn="just"/>
            <a:r>
              <a:rPr lang="ru-RU" sz="2500" dirty="0"/>
              <a:t>СИПР утверждается директором и согласовывается с родителями/ законными представителями обучающегося.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66869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A177253-D810-2AB7-D2C0-290FDE827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06239"/>
          </a:xfrm>
        </p:spPr>
        <p:txBody>
          <a:bodyPr/>
          <a:lstStyle/>
          <a:p>
            <a:r>
              <a:rPr lang="ru-RU" dirty="0"/>
              <a:t>Порядок разработки СИПР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68582A1-3CAD-664F-0FB2-36A2C6651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088" y="1391478"/>
            <a:ext cx="10111408" cy="4856921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Содержание образования на основе СИПР включает перечень конкретных образовательных задач для обучающегося, которые формулируются с учетом его возможностей и особых образовательных потребностей, а также содержание учебных предметов, коррекционных занятий и других программ (формирования базовых учебных действий; нравственного воспитания; формирования экологической культуры, здорового и безопасного образа жизни обучающихся; внеурочной деятельности), представленных в АООП. Задачи образования формулируются в СИПР в качестве возможных (планируемых) результатов обучения и воспитания ребенка на один учебный год.</a:t>
            </a:r>
          </a:p>
        </p:txBody>
      </p:sp>
    </p:spTree>
    <p:extLst>
      <p:ext uri="{BB962C8B-B14F-4D97-AF65-F5344CB8AC3E}">
        <p14:creationId xmlns:p14="http://schemas.microsoft.com/office/powerpoint/2010/main" val="1131863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2797C881-5256-5039-91D0-6EC3D41753D8}"/>
              </a:ext>
            </a:extLst>
          </p:cNvPr>
          <p:cNvSpPr/>
          <p:nvPr/>
        </p:nvSpPr>
        <p:spPr>
          <a:xfrm>
            <a:off x="4075042" y="483705"/>
            <a:ext cx="3379305" cy="106017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Специалисты </a:t>
            </a:r>
          </a:p>
          <a:p>
            <a:pPr algn="ctr"/>
            <a:r>
              <a:rPr lang="ru-RU" b="1" dirty="0"/>
              <a:t>службы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xmlns="" id="{3A97C7C6-F783-E087-611B-BF8073EFB377}"/>
              </a:ext>
            </a:extLst>
          </p:cNvPr>
          <p:cNvSpPr/>
          <p:nvPr/>
        </p:nvSpPr>
        <p:spPr>
          <a:xfrm>
            <a:off x="357807" y="1789045"/>
            <a:ext cx="2902227" cy="848140"/>
          </a:xfrm>
          <a:prstGeom prst="roundRect">
            <a:avLst/>
          </a:prstGeom>
          <a:solidFill>
            <a:schemeClr val="tx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Педагоги-психологи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xmlns="" id="{7ED38A65-4C7A-E4E4-0C7F-7817D83A6F9E}"/>
              </a:ext>
            </a:extLst>
          </p:cNvPr>
          <p:cNvSpPr/>
          <p:nvPr/>
        </p:nvSpPr>
        <p:spPr>
          <a:xfrm>
            <a:off x="2292625" y="3127514"/>
            <a:ext cx="2690192" cy="848139"/>
          </a:xfrm>
          <a:prstGeom prst="roundRect">
            <a:avLst/>
          </a:prstGeom>
          <a:solidFill>
            <a:schemeClr val="tx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Учителя-логопеды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xmlns="" id="{1064BA27-90B7-368C-E63F-87DE4D111750}"/>
              </a:ext>
            </a:extLst>
          </p:cNvPr>
          <p:cNvSpPr/>
          <p:nvPr/>
        </p:nvSpPr>
        <p:spPr>
          <a:xfrm>
            <a:off x="4412973" y="4465982"/>
            <a:ext cx="2690192" cy="848139"/>
          </a:xfrm>
          <a:prstGeom prst="roundRect">
            <a:avLst/>
          </a:prstGeom>
          <a:solidFill>
            <a:schemeClr val="tx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Социальные педагоги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xmlns="" id="{1C25B64D-B594-9C48-E362-9D329DE266A3}"/>
              </a:ext>
            </a:extLst>
          </p:cNvPr>
          <p:cNvSpPr/>
          <p:nvPr/>
        </p:nvSpPr>
        <p:spPr>
          <a:xfrm>
            <a:off x="6573078" y="3127513"/>
            <a:ext cx="2531165" cy="848139"/>
          </a:xfrm>
          <a:prstGeom prst="roundRect">
            <a:avLst/>
          </a:prstGeom>
          <a:solidFill>
            <a:schemeClr val="tx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Учителя-дефектологи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1FB11C4C-0B13-BA69-4A9E-06E0E97EECAA}"/>
              </a:ext>
            </a:extLst>
          </p:cNvPr>
          <p:cNvSpPr/>
          <p:nvPr/>
        </p:nvSpPr>
        <p:spPr>
          <a:xfrm>
            <a:off x="8461512" y="1918253"/>
            <a:ext cx="2345636" cy="718931"/>
          </a:xfrm>
          <a:prstGeom prst="roundRect">
            <a:avLst/>
          </a:prstGeom>
          <a:solidFill>
            <a:schemeClr val="tx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Тьюторы</a:t>
            </a:r>
          </a:p>
        </p:txBody>
      </p:sp>
    </p:spTree>
    <p:extLst>
      <p:ext uri="{BB962C8B-B14F-4D97-AF65-F5344CB8AC3E}">
        <p14:creationId xmlns:p14="http://schemas.microsoft.com/office/powerpoint/2010/main" val="1598937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F05CCA6E-60BA-1905-461C-AD3EBF629535}"/>
              </a:ext>
            </a:extLst>
          </p:cNvPr>
          <p:cNvSpPr/>
          <p:nvPr/>
        </p:nvSpPr>
        <p:spPr>
          <a:xfrm>
            <a:off x="556592" y="278295"/>
            <a:ext cx="2451653" cy="9939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n w="0">
                  <a:solidFill>
                    <a:sysClr val="windowText" lastClr="0000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Состав </a:t>
            </a:r>
            <a:r>
              <a:rPr lang="ru-RU" sz="2000" dirty="0" err="1">
                <a:ln w="0">
                  <a:solidFill>
                    <a:sysClr val="windowText" lastClr="00000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ППк</a:t>
            </a:r>
            <a:endParaRPr lang="ru-RU" sz="2000" dirty="0">
              <a:ln w="0">
                <a:solidFill>
                  <a:sysClr val="windowText" lastClr="000000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xmlns="" id="{B71432EF-0230-0337-AC17-8AD0D3A93370}"/>
              </a:ext>
            </a:extLst>
          </p:cNvPr>
          <p:cNvSpPr/>
          <p:nvPr/>
        </p:nvSpPr>
        <p:spPr>
          <a:xfrm>
            <a:off x="291548" y="3914364"/>
            <a:ext cx="2054087" cy="887896"/>
          </a:xfrm>
          <a:prstGeom prst="roundRect">
            <a:avLst/>
          </a:prstGeom>
          <a:solidFill>
            <a:schemeClr val="tx2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Специалисты</a:t>
            </a:r>
          </a:p>
          <a:p>
            <a:pPr algn="ctr"/>
            <a:r>
              <a:rPr lang="ru-RU" dirty="0" err="1"/>
              <a:t>ППс</a:t>
            </a:r>
            <a:endParaRPr lang="ru-RU" dirty="0"/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xmlns="" id="{7EE15D33-279F-F1CA-018F-FF76B7CD49B8}"/>
              </a:ext>
            </a:extLst>
          </p:cNvPr>
          <p:cNvSpPr/>
          <p:nvPr/>
        </p:nvSpPr>
        <p:spPr>
          <a:xfrm>
            <a:off x="4731025" y="2281028"/>
            <a:ext cx="2305878" cy="99391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Председатель </a:t>
            </a:r>
          </a:p>
          <a:p>
            <a:pPr algn="ctr"/>
            <a:r>
              <a:rPr lang="ru-RU" dirty="0" err="1"/>
              <a:t>ППк</a:t>
            </a:r>
            <a:endParaRPr lang="ru-RU" dirty="0"/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xmlns="" id="{93B31CA9-899E-2641-EAA8-5F083A683CDC}"/>
              </a:ext>
            </a:extLst>
          </p:cNvPr>
          <p:cNvSpPr/>
          <p:nvPr/>
        </p:nvSpPr>
        <p:spPr>
          <a:xfrm>
            <a:off x="4174434" y="940904"/>
            <a:ext cx="3419061" cy="88789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Директор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xmlns="" id="{8D107B61-E07D-9B30-2E9A-7861E70EF095}"/>
              </a:ext>
            </a:extLst>
          </p:cNvPr>
          <p:cNvSpPr/>
          <p:nvPr/>
        </p:nvSpPr>
        <p:spPr>
          <a:xfrm>
            <a:off x="2769704" y="3914365"/>
            <a:ext cx="2305878" cy="887896"/>
          </a:xfrm>
          <a:prstGeom prst="roundRect">
            <a:avLst/>
          </a:prstGeom>
          <a:solidFill>
            <a:schemeClr val="tx2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Классные руководители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22BE15B8-B992-BD5A-DD9E-CAB7023EE0E2}"/>
              </a:ext>
            </a:extLst>
          </p:cNvPr>
          <p:cNvSpPr/>
          <p:nvPr/>
        </p:nvSpPr>
        <p:spPr>
          <a:xfrm>
            <a:off x="5592418" y="3914364"/>
            <a:ext cx="2120347" cy="887895"/>
          </a:xfrm>
          <a:prstGeom prst="roundRect">
            <a:avLst/>
          </a:prstGeom>
          <a:solidFill>
            <a:schemeClr val="tx2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Учителя- предметники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xmlns="" id="{39729FFE-68BF-586F-F68F-03669292D9A7}"/>
              </a:ext>
            </a:extLst>
          </p:cNvPr>
          <p:cNvSpPr/>
          <p:nvPr/>
        </p:nvSpPr>
        <p:spPr>
          <a:xfrm>
            <a:off x="8322365" y="3914364"/>
            <a:ext cx="3405809" cy="1219201"/>
          </a:xfrm>
          <a:prstGeom prst="roundRect">
            <a:avLst/>
          </a:prstGeom>
          <a:solidFill>
            <a:schemeClr val="tx2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Другие организации</a:t>
            </a:r>
          </a:p>
          <a:p>
            <a:pPr algn="ctr"/>
            <a:r>
              <a:rPr lang="ru-RU" dirty="0"/>
              <a:t>(ГППЦ, ДПО МЦКО и др. от Департамента образования)</a:t>
            </a:r>
          </a:p>
        </p:txBody>
      </p:sp>
    </p:spTree>
    <p:extLst>
      <p:ext uri="{BB962C8B-B14F-4D97-AF65-F5344CB8AC3E}">
        <p14:creationId xmlns:p14="http://schemas.microsoft.com/office/powerpoint/2010/main" val="2995603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D2EAD06D-863F-C814-A7CA-98AD11E99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7983" y="452718"/>
            <a:ext cx="8632851" cy="1400530"/>
          </a:xfrm>
        </p:spPr>
        <p:txBody>
          <a:bodyPr/>
          <a:lstStyle/>
          <a:p>
            <a:r>
              <a:rPr lang="ru-RU" dirty="0"/>
              <a:t>Цель </a:t>
            </a:r>
            <a:r>
              <a:rPr lang="ru-RU" dirty="0" err="1"/>
              <a:t>ППк</a:t>
            </a:r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E54804C1-92B7-7A1D-C2B4-9FB6DA671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/>
              <a:t>Обеспечение оптимальных условий для обучения, развития, социализации и адаптации Обучающихся, испытывающих трудности в освоении </a:t>
            </a:r>
            <a:r>
              <a:rPr lang="ru-RU" sz="2800" dirty="0" err="1"/>
              <a:t>ООп</a:t>
            </a:r>
            <a:r>
              <a:rPr lang="ru-RU" sz="2800" dirty="0"/>
              <a:t>, развитии, социальной адаптации в соответствии с возрастными и индивидуальными особенностями, уровнем развития.</a:t>
            </a:r>
          </a:p>
        </p:txBody>
      </p:sp>
    </p:spTree>
    <p:extLst>
      <p:ext uri="{BB962C8B-B14F-4D97-AF65-F5344CB8AC3E}">
        <p14:creationId xmlns:p14="http://schemas.microsoft.com/office/powerpoint/2010/main" val="3400687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814326B-F4BD-627D-A4A9-B27DBA6DE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 </a:t>
            </a:r>
            <a:r>
              <a:rPr lang="ru-RU" dirty="0" err="1"/>
              <a:t>ППк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3C10586-42FC-B4E9-A1C9-73EF36265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1285462"/>
            <a:ext cx="9404723" cy="4962938"/>
          </a:xfrm>
        </p:spPr>
        <p:txBody>
          <a:bodyPr>
            <a:normAutofit/>
          </a:bodyPr>
          <a:lstStyle/>
          <a:p>
            <a:r>
              <a:rPr lang="ru-RU" sz="2400" dirty="0"/>
              <a:t>Выявление трудностей освоения </a:t>
            </a:r>
            <a:r>
              <a:rPr lang="ru-RU" sz="2400" dirty="0" err="1"/>
              <a:t>ООп</a:t>
            </a:r>
            <a:r>
              <a:rPr lang="ru-RU" sz="2400" dirty="0"/>
              <a:t>;</a:t>
            </a:r>
          </a:p>
          <a:p>
            <a:r>
              <a:rPr lang="ru-RU" sz="2400" dirty="0"/>
              <a:t>Разработка рекомендаций по организации психолого-педагогического сопровождения;</a:t>
            </a:r>
          </a:p>
          <a:p>
            <a:r>
              <a:rPr lang="ru-RU" sz="2400" dirty="0"/>
              <a:t>Проектирование индивидуальных учебных планов, содержания и организации </a:t>
            </a:r>
            <a:r>
              <a:rPr lang="ru-RU" sz="2400" dirty="0" err="1"/>
              <a:t>ппс</a:t>
            </a:r>
            <a:r>
              <a:rPr lang="ru-RU" sz="2400" dirty="0"/>
              <a:t>;</a:t>
            </a:r>
          </a:p>
          <a:p>
            <a:r>
              <a:rPr lang="ru-RU" sz="2400" dirty="0"/>
              <a:t>Проектирование адаптированных основных образовательных программ, индивидуальных образовательных маршрутов;</a:t>
            </a:r>
          </a:p>
          <a:p>
            <a:r>
              <a:rPr lang="ru-RU" sz="2400" dirty="0"/>
              <a:t>Организация </a:t>
            </a:r>
            <a:r>
              <a:rPr lang="ru-RU" sz="2400" dirty="0" err="1"/>
              <a:t>ппс</a:t>
            </a:r>
            <a:r>
              <a:rPr lang="ru-RU" sz="2400" dirty="0"/>
              <a:t> обучающихся с ОВЗ и инвалидностью;</a:t>
            </a:r>
          </a:p>
          <a:p>
            <a:r>
              <a:rPr lang="ru-RU" sz="2400" dirty="0"/>
              <a:t>Консультирование участников образовательных отношений.</a:t>
            </a:r>
          </a:p>
        </p:txBody>
      </p:sp>
    </p:spTree>
    <p:extLst>
      <p:ext uri="{BB962C8B-B14F-4D97-AF65-F5344CB8AC3E}">
        <p14:creationId xmlns:p14="http://schemas.microsoft.com/office/powerpoint/2010/main" val="4092373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84885A-FDF9-C6F3-F8EA-A293C51BD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1235" y="452718"/>
            <a:ext cx="8619599" cy="1400530"/>
          </a:xfrm>
        </p:spPr>
        <p:txBody>
          <a:bodyPr/>
          <a:lstStyle/>
          <a:p>
            <a:r>
              <a:rPr lang="ru-RU" dirty="0"/>
              <a:t>Режим деятельности </a:t>
            </a:r>
            <a:r>
              <a:rPr lang="ru-RU" dirty="0" err="1"/>
              <a:t>ППк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35BD55D-7B85-4E0E-272D-118D0C573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/>
              <a:t>Обследование обучающегося на </a:t>
            </a:r>
            <a:r>
              <a:rPr lang="ru-RU" sz="3200" dirty="0" err="1"/>
              <a:t>ППк</a:t>
            </a:r>
            <a:r>
              <a:rPr lang="ru-RU" sz="3200" dirty="0"/>
              <a:t> осуществляется по инициативе родителей (законных представителей) или педагогических работников школы с письменного согласия родителей (законных представителей)</a:t>
            </a:r>
          </a:p>
        </p:txBody>
      </p:sp>
    </p:spTree>
    <p:extLst>
      <p:ext uri="{BB962C8B-B14F-4D97-AF65-F5344CB8AC3E}">
        <p14:creationId xmlns:p14="http://schemas.microsoft.com/office/powerpoint/2010/main" val="3487118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EF9001A-B4C6-BCF0-ED1F-552CD849B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8226" y="452718"/>
            <a:ext cx="8672608" cy="1097786"/>
          </a:xfrm>
        </p:spPr>
        <p:txBody>
          <a:bodyPr/>
          <a:lstStyle/>
          <a:p>
            <a:r>
              <a:rPr lang="ru-RU" sz="3600" dirty="0"/>
              <a:t>Проведение обследования на ППК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7D89CC2-4BD1-4FE3-88D8-BB24D309C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888" y="1722784"/>
            <a:ext cx="9214966" cy="45256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/>
              <a:t>Обследование обучающегося педагогами и специалистами </a:t>
            </a:r>
            <a:r>
              <a:rPr lang="ru-RU" sz="2400" dirty="0" err="1"/>
              <a:t>ППс</a:t>
            </a:r>
            <a:r>
              <a:rPr lang="ru-RU" sz="2400" dirty="0"/>
              <a:t> (членами </a:t>
            </a:r>
            <a:r>
              <a:rPr lang="ru-RU" sz="2400" dirty="0" err="1"/>
              <a:t>ППк</a:t>
            </a:r>
            <a:r>
              <a:rPr lang="ru-RU" sz="2400" dirty="0"/>
              <a:t>) проводится заранее в привычной и комфортной для ребёнка обстановке с учётом его общей учебной нагрузки.</a:t>
            </a:r>
          </a:p>
          <a:p>
            <a:pPr marL="0" indent="0" algn="just">
              <a:buNone/>
            </a:pPr>
            <a:r>
              <a:rPr lang="ru-RU" sz="2400" dirty="0"/>
              <a:t>По данным обследования каждым педагогом и специалистом составляется заключение, и разрабатываются рекомендации.</a:t>
            </a:r>
          </a:p>
          <a:p>
            <a:pPr marL="0" indent="0" algn="just">
              <a:buNone/>
            </a:pPr>
            <a:r>
              <a:rPr lang="ru-RU" sz="2400" dirty="0"/>
              <a:t>На заседании </a:t>
            </a:r>
            <a:r>
              <a:rPr lang="ru-RU" sz="2400" dirty="0" err="1"/>
              <a:t>ППк</a:t>
            </a:r>
            <a:r>
              <a:rPr lang="ru-RU" sz="2400" dirty="0"/>
              <a:t> обсуждаются результаты обследования обучающегося каждым специалистом, составляется коллегиальное заключение </a:t>
            </a:r>
            <a:r>
              <a:rPr lang="ru-RU" sz="2400" dirty="0" err="1"/>
              <a:t>ППк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37068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88000"/>
                <a:satMod val="130000"/>
                <a:lumMod val="124000"/>
              </a:schemeClr>
            </a:gs>
            <a:gs pos="100000">
              <a:schemeClr val="bg2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91B28F63-CF00-448F-B141-FE33C33B18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2AE609E2-8522-44E4-9077-980E5BCF3E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xmlns="" id="{4FA533C5-33E3-4611-AF9F-72811D8B26A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8949AD42-25FD-4C3D-9EEE-B7FEC580998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6AC7D913-60B7-4603-881B-831DA5D3A9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87F0FDC4-AD8C-47D9-9131-623C98ADB0A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DE27238C-8EAF-4098-86E6-7723B7DAE60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3" name="Freeform 36">
            <a:extLst>
              <a:ext uri="{FF2B5EF4-FFF2-40B4-BE49-F238E27FC236}">
                <a16:creationId xmlns:a16="http://schemas.microsoft.com/office/drawing/2014/main" xmlns="" id="{992F97B1-1891-4FCC-9E5F-BA97EDB48F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9351010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60000"/>
              <a:lumOff val="40000"/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25" name="Freeform: Shape 24">
            <a:extLst>
              <a:ext uri="{FF2B5EF4-FFF2-40B4-BE49-F238E27FC236}">
                <a16:creationId xmlns:a16="http://schemas.microsoft.com/office/drawing/2014/main" xmlns="" id="{78C6C821-FEE1-4EB6-9590-C021440C77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3175" y="0"/>
            <a:ext cx="9700459" cy="6858001"/>
          </a:xfrm>
          <a:custGeom>
            <a:avLst/>
            <a:gdLst>
              <a:gd name="connsiteX0" fmla="*/ 0 w 9700459"/>
              <a:gd name="connsiteY0" fmla="*/ 0 h 6858001"/>
              <a:gd name="connsiteX1" fmla="*/ 1323975 w 9700459"/>
              <a:gd name="connsiteY1" fmla="*/ 0 h 6858001"/>
              <a:gd name="connsiteX2" fmla="*/ 1517015 w 9700459"/>
              <a:gd name="connsiteY2" fmla="*/ 0 h 6858001"/>
              <a:gd name="connsiteX3" fmla="*/ 3241265 w 9700459"/>
              <a:gd name="connsiteY3" fmla="*/ 0 h 6858001"/>
              <a:gd name="connsiteX4" fmla="*/ 3241265 w 9700459"/>
              <a:gd name="connsiteY4" fmla="*/ 1 h 6858001"/>
              <a:gd name="connsiteX5" fmla="*/ 8355744 w 9700459"/>
              <a:gd name="connsiteY5" fmla="*/ 1 h 6858001"/>
              <a:gd name="connsiteX6" fmla="*/ 8355744 w 9700459"/>
              <a:gd name="connsiteY6" fmla="*/ 0 h 6858001"/>
              <a:gd name="connsiteX7" fmla="*/ 9699282 w 9700459"/>
              <a:gd name="connsiteY7" fmla="*/ 0 h 6858001"/>
              <a:gd name="connsiteX8" fmla="*/ 9674237 w 9700459"/>
              <a:gd name="connsiteY8" fmla="*/ 155677 h 6858001"/>
              <a:gd name="connsiteX9" fmla="*/ 9650368 w 9700459"/>
              <a:gd name="connsiteY9" fmla="*/ 310668 h 6858001"/>
              <a:gd name="connsiteX10" fmla="*/ 9627004 w 9700459"/>
              <a:gd name="connsiteY10" fmla="*/ 466344 h 6858001"/>
              <a:gd name="connsiteX11" fmla="*/ 9607001 w 9700459"/>
              <a:gd name="connsiteY11" fmla="*/ 622707 h 6858001"/>
              <a:gd name="connsiteX12" fmla="*/ 9586830 w 9700459"/>
              <a:gd name="connsiteY12" fmla="*/ 778383 h 6858001"/>
              <a:gd name="connsiteX13" fmla="*/ 9568004 w 9700459"/>
              <a:gd name="connsiteY13" fmla="*/ 934746 h 6858001"/>
              <a:gd name="connsiteX14" fmla="*/ 9551868 w 9700459"/>
              <a:gd name="connsiteY14" fmla="*/ 1089051 h 6858001"/>
              <a:gd name="connsiteX15" fmla="*/ 9536572 w 9700459"/>
              <a:gd name="connsiteY15" fmla="*/ 1245413 h 6858001"/>
              <a:gd name="connsiteX16" fmla="*/ 9522620 w 9700459"/>
              <a:gd name="connsiteY16" fmla="*/ 1401090 h 6858001"/>
              <a:gd name="connsiteX17" fmla="*/ 9510518 w 9700459"/>
              <a:gd name="connsiteY17" fmla="*/ 1554023 h 6858001"/>
              <a:gd name="connsiteX18" fmla="*/ 9498415 w 9700459"/>
              <a:gd name="connsiteY18" fmla="*/ 1709014 h 6858001"/>
              <a:gd name="connsiteX19" fmla="*/ 9488330 w 9700459"/>
              <a:gd name="connsiteY19" fmla="*/ 1861947 h 6858001"/>
              <a:gd name="connsiteX20" fmla="*/ 9480430 w 9700459"/>
              <a:gd name="connsiteY20" fmla="*/ 2014881 h 6858001"/>
              <a:gd name="connsiteX21" fmla="*/ 9472193 w 9700459"/>
              <a:gd name="connsiteY21" fmla="*/ 2167128 h 6858001"/>
              <a:gd name="connsiteX22" fmla="*/ 9465302 w 9700459"/>
              <a:gd name="connsiteY22" fmla="*/ 2318004 h 6858001"/>
              <a:gd name="connsiteX23" fmla="*/ 9460427 w 9700459"/>
              <a:gd name="connsiteY23" fmla="*/ 2467509 h 6858001"/>
              <a:gd name="connsiteX24" fmla="*/ 9456225 w 9700459"/>
              <a:gd name="connsiteY24" fmla="*/ 2617013 h 6858001"/>
              <a:gd name="connsiteX25" fmla="*/ 9452191 w 9700459"/>
              <a:gd name="connsiteY25" fmla="*/ 2765146 h 6858001"/>
              <a:gd name="connsiteX26" fmla="*/ 9450342 w 9700459"/>
              <a:gd name="connsiteY26" fmla="*/ 2911221 h 6858001"/>
              <a:gd name="connsiteX27" fmla="*/ 9448325 w 9700459"/>
              <a:gd name="connsiteY27" fmla="*/ 3057297 h 6858001"/>
              <a:gd name="connsiteX28" fmla="*/ 9447316 w 9700459"/>
              <a:gd name="connsiteY28" fmla="*/ 3201315 h 6858001"/>
              <a:gd name="connsiteX29" fmla="*/ 9448325 w 9700459"/>
              <a:gd name="connsiteY29" fmla="*/ 3343961 h 6858001"/>
              <a:gd name="connsiteX30" fmla="*/ 9448325 w 9700459"/>
              <a:gd name="connsiteY30" fmla="*/ 3485236 h 6858001"/>
              <a:gd name="connsiteX31" fmla="*/ 9450342 w 9700459"/>
              <a:gd name="connsiteY31" fmla="*/ 3625139 h 6858001"/>
              <a:gd name="connsiteX32" fmla="*/ 9453367 w 9700459"/>
              <a:gd name="connsiteY32" fmla="*/ 3762299 h 6858001"/>
              <a:gd name="connsiteX33" fmla="*/ 9456225 w 9700459"/>
              <a:gd name="connsiteY33" fmla="*/ 3898087 h 6858001"/>
              <a:gd name="connsiteX34" fmla="*/ 9459419 w 9700459"/>
              <a:gd name="connsiteY34" fmla="*/ 4031133 h 6858001"/>
              <a:gd name="connsiteX35" fmla="*/ 9464293 w 9700459"/>
              <a:gd name="connsiteY35" fmla="*/ 4163492 h 6858001"/>
              <a:gd name="connsiteX36" fmla="*/ 9469504 w 9700459"/>
              <a:gd name="connsiteY36" fmla="*/ 4293793 h 6858001"/>
              <a:gd name="connsiteX37" fmla="*/ 9474210 w 9700459"/>
              <a:gd name="connsiteY37" fmla="*/ 4421352 h 6858001"/>
              <a:gd name="connsiteX38" fmla="*/ 9487490 w 9700459"/>
              <a:gd name="connsiteY38" fmla="*/ 4670298 h 6858001"/>
              <a:gd name="connsiteX39" fmla="*/ 9501609 w 9700459"/>
              <a:gd name="connsiteY39" fmla="*/ 4908956 h 6858001"/>
              <a:gd name="connsiteX40" fmla="*/ 9516401 w 9700459"/>
              <a:gd name="connsiteY40" fmla="*/ 5138013 h 6858001"/>
              <a:gd name="connsiteX41" fmla="*/ 9532706 w 9700459"/>
              <a:gd name="connsiteY41" fmla="*/ 5354726 h 6858001"/>
              <a:gd name="connsiteX42" fmla="*/ 9549683 w 9700459"/>
              <a:gd name="connsiteY42" fmla="*/ 5561838 h 6858001"/>
              <a:gd name="connsiteX43" fmla="*/ 9568004 w 9700459"/>
              <a:gd name="connsiteY43" fmla="*/ 5753862 h 6858001"/>
              <a:gd name="connsiteX44" fmla="*/ 9585990 w 9700459"/>
              <a:gd name="connsiteY44" fmla="*/ 5934227 h 6858001"/>
              <a:gd name="connsiteX45" fmla="*/ 9603975 w 9700459"/>
              <a:gd name="connsiteY45" fmla="*/ 6100191 h 6858001"/>
              <a:gd name="connsiteX46" fmla="*/ 9620952 w 9700459"/>
              <a:gd name="connsiteY46" fmla="*/ 6252438 h 6858001"/>
              <a:gd name="connsiteX47" fmla="*/ 9637089 w 9700459"/>
              <a:gd name="connsiteY47" fmla="*/ 6387541 h 6858001"/>
              <a:gd name="connsiteX48" fmla="*/ 9652385 w 9700459"/>
              <a:gd name="connsiteY48" fmla="*/ 6509613 h 6858001"/>
              <a:gd name="connsiteX49" fmla="*/ 9665160 w 9700459"/>
              <a:gd name="connsiteY49" fmla="*/ 6612483 h 6858001"/>
              <a:gd name="connsiteX50" fmla="*/ 9677262 w 9700459"/>
              <a:gd name="connsiteY50" fmla="*/ 6698894 h 6858001"/>
              <a:gd name="connsiteX51" fmla="*/ 9694576 w 9700459"/>
              <a:gd name="connsiteY51" fmla="*/ 6817538 h 6858001"/>
              <a:gd name="connsiteX52" fmla="*/ 9700459 w 9700459"/>
              <a:gd name="connsiteY52" fmla="*/ 6858000 h 6858001"/>
              <a:gd name="connsiteX53" fmla="*/ 8795105 w 9700459"/>
              <a:gd name="connsiteY53" fmla="*/ 6858000 h 6858001"/>
              <a:gd name="connsiteX54" fmla="*/ 8795105 w 9700459"/>
              <a:gd name="connsiteY54" fmla="*/ 6858001 h 6858001"/>
              <a:gd name="connsiteX55" fmla="*/ 2704541 w 9700459"/>
              <a:gd name="connsiteY55" fmla="*/ 6858001 h 6858001"/>
              <a:gd name="connsiteX56" fmla="*/ 2704541 w 9700459"/>
              <a:gd name="connsiteY56" fmla="*/ 6858000 h 6858001"/>
              <a:gd name="connsiteX57" fmla="*/ 1517015 w 9700459"/>
              <a:gd name="connsiteY57" fmla="*/ 6858000 h 6858001"/>
              <a:gd name="connsiteX58" fmla="*/ 1323975 w 9700459"/>
              <a:gd name="connsiteY58" fmla="*/ 6858000 h 6858001"/>
              <a:gd name="connsiteX59" fmla="*/ 0 w 9700459"/>
              <a:gd name="connsiteY5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9700459" h="6858001">
                <a:moveTo>
                  <a:pt x="0" y="0"/>
                </a:moveTo>
                <a:lnTo>
                  <a:pt x="1323975" y="0"/>
                </a:lnTo>
                <a:lnTo>
                  <a:pt x="1517015" y="0"/>
                </a:lnTo>
                <a:lnTo>
                  <a:pt x="3241265" y="0"/>
                </a:lnTo>
                <a:lnTo>
                  <a:pt x="3241265" y="1"/>
                </a:lnTo>
                <a:lnTo>
                  <a:pt x="8355744" y="1"/>
                </a:lnTo>
                <a:lnTo>
                  <a:pt x="8355744" y="0"/>
                </a:lnTo>
                <a:lnTo>
                  <a:pt x="9699282" y="0"/>
                </a:lnTo>
                <a:lnTo>
                  <a:pt x="9674237" y="155677"/>
                </a:lnTo>
                <a:lnTo>
                  <a:pt x="9650368" y="310668"/>
                </a:lnTo>
                <a:lnTo>
                  <a:pt x="9627004" y="466344"/>
                </a:lnTo>
                <a:lnTo>
                  <a:pt x="9607001" y="622707"/>
                </a:lnTo>
                <a:lnTo>
                  <a:pt x="9586830" y="778383"/>
                </a:lnTo>
                <a:lnTo>
                  <a:pt x="9568004" y="934746"/>
                </a:lnTo>
                <a:lnTo>
                  <a:pt x="9551868" y="1089051"/>
                </a:lnTo>
                <a:lnTo>
                  <a:pt x="9536572" y="1245413"/>
                </a:lnTo>
                <a:lnTo>
                  <a:pt x="9522620" y="1401090"/>
                </a:lnTo>
                <a:lnTo>
                  <a:pt x="9510518" y="1554023"/>
                </a:lnTo>
                <a:lnTo>
                  <a:pt x="9498415" y="1709014"/>
                </a:lnTo>
                <a:lnTo>
                  <a:pt x="9488330" y="1861947"/>
                </a:lnTo>
                <a:lnTo>
                  <a:pt x="9480430" y="2014881"/>
                </a:lnTo>
                <a:lnTo>
                  <a:pt x="9472193" y="2167128"/>
                </a:lnTo>
                <a:lnTo>
                  <a:pt x="9465302" y="2318004"/>
                </a:lnTo>
                <a:lnTo>
                  <a:pt x="9460427" y="2467509"/>
                </a:lnTo>
                <a:lnTo>
                  <a:pt x="9456225" y="2617013"/>
                </a:lnTo>
                <a:lnTo>
                  <a:pt x="9452191" y="2765146"/>
                </a:lnTo>
                <a:lnTo>
                  <a:pt x="9450342" y="2911221"/>
                </a:lnTo>
                <a:lnTo>
                  <a:pt x="9448325" y="3057297"/>
                </a:lnTo>
                <a:lnTo>
                  <a:pt x="9447316" y="3201315"/>
                </a:lnTo>
                <a:lnTo>
                  <a:pt x="9448325" y="3343961"/>
                </a:lnTo>
                <a:lnTo>
                  <a:pt x="9448325" y="3485236"/>
                </a:lnTo>
                <a:lnTo>
                  <a:pt x="9450342" y="3625139"/>
                </a:lnTo>
                <a:lnTo>
                  <a:pt x="9453367" y="3762299"/>
                </a:lnTo>
                <a:lnTo>
                  <a:pt x="9456225" y="3898087"/>
                </a:lnTo>
                <a:lnTo>
                  <a:pt x="9459419" y="4031133"/>
                </a:lnTo>
                <a:lnTo>
                  <a:pt x="9464293" y="4163492"/>
                </a:lnTo>
                <a:lnTo>
                  <a:pt x="9469504" y="4293793"/>
                </a:lnTo>
                <a:lnTo>
                  <a:pt x="9474210" y="4421352"/>
                </a:lnTo>
                <a:lnTo>
                  <a:pt x="9487490" y="4670298"/>
                </a:lnTo>
                <a:lnTo>
                  <a:pt x="9501609" y="4908956"/>
                </a:lnTo>
                <a:lnTo>
                  <a:pt x="9516401" y="5138013"/>
                </a:lnTo>
                <a:lnTo>
                  <a:pt x="9532706" y="5354726"/>
                </a:lnTo>
                <a:lnTo>
                  <a:pt x="9549683" y="5561838"/>
                </a:lnTo>
                <a:lnTo>
                  <a:pt x="9568004" y="5753862"/>
                </a:lnTo>
                <a:lnTo>
                  <a:pt x="9585990" y="5934227"/>
                </a:lnTo>
                <a:lnTo>
                  <a:pt x="9603975" y="6100191"/>
                </a:lnTo>
                <a:lnTo>
                  <a:pt x="9620952" y="6252438"/>
                </a:lnTo>
                <a:lnTo>
                  <a:pt x="9637089" y="6387541"/>
                </a:lnTo>
                <a:lnTo>
                  <a:pt x="9652385" y="6509613"/>
                </a:lnTo>
                <a:lnTo>
                  <a:pt x="9665160" y="6612483"/>
                </a:lnTo>
                <a:lnTo>
                  <a:pt x="9677262" y="6698894"/>
                </a:lnTo>
                <a:lnTo>
                  <a:pt x="9694576" y="6817538"/>
                </a:lnTo>
                <a:lnTo>
                  <a:pt x="9700459" y="6858000"/>
                </a:lnTo>
                <a:lnTo>
                  <a:pt x="8795105" y="6858000"/>
                </a:lnTo>
                <a:lnTo>
                  <a:pt x="8795105" y="6858001"/>
                </a:lnTo>
                <a:lnTo>
                  <a:pt x="2704541" y="6858001"/>
                </a:lnTo>
                <a:lnTo>
                  <a:pt x="2704541" y="6858000"/>
                </a:lnTo>
                <a:lnTo>
                  <a:pt x="1517015" y="6858000"/>
                </a:lnTo>
                <a:lnTo>
                  <a:pt x="132397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1EA98414-1035-4BA4-A834-8B0A14584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1447799"/>
            <a:ext cx="6974915" cy="4188315"/>
          </a:xfr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90000"/>
              </a:lnSpc>
            </a:pPr>
            <a:r>
              <a:rPr lang="ru-RU" sz="6000" b="1" i="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Положение</a:t>
            </a:r>
            <a:r>
              <a:rPr lang="ru-RU" sz="6000" b="0" i="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о </a:t>
            </a:r>
            <a:r>
              <a:rPr lang="ru-RU" sz="6000" dirty="0"/>
              <a:t>порядке проектирования и реализации ИОМ</a:t>
            </a:r>
            <a:endParaRPr lang="en-US" sz="6000" b="0" i="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B61A74B3-E247-44D4-8C48-FAE8E205640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867678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1180</TotalTime>
  <Words>931</Words>
  <Application>Microsoft Office PowerPoint</Application>
  <PresentationFormat>Произвольный</PresentationFormat>
  <Paragraphs>78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Ион</vt:lpstr>
      <vt:lpstr>Психолого- педагогическая служба</vt:lpstr>
      <vt:lpstr>Положение о психолого-педагогическом консилиуме</vt:lpstr>
      <vt:lpstr>Презентация PowerPoint</vt:lpstr>
      <vt:lpstr>Презентация PowerPoint</vt:lpstr>
      <vt:lpstr>Цель ППк</vt:lpstr>
      <vt:lpstr>Задачи ППк</vt:lpstr>
      <vt:lpstr>Режим деятельности ППк</vt:lpstr>
      <vt:lpstr>Проведение обследования на ППК</vt:lpstr>
      <vt:lpstr>Положение о порядке проектирования и реализации ИОМ</vt:lpstr>
      <vt:lpstr>Презентация PowerPoint</vt:lpstr>
      <vt:lpstr>Презентация PowerPoint</vt:lpstr>
      <vt:lpstr>Задачи ППк по проектированию ИОМ</vt:lpstr>
      <vt:lpstr>Положение о порядке разработки, утверждения и внесения изменений в АООП</vt:lpstr>
      <vt:lpstr>Презентация PowerPoint</vt:lpstr>
      <vt:lpstr>Презентация PowerPoint</vt:lpstr>
      <vt:lpstr>Презентация PowerPoint</vt:lpstr>
      <vt:lpstr>Порядок внесения дополнений в АООП </vt:lpstr>
      <vt:lpstr>Положение о порядке разработки СИПР обучающегося с ОВЗ</vt:lpstr>
      <vt:lpstr>Презентация PowerPoint</vt:lpstr>
      <vt:lpstr>Цель СИПР</vt:lpstr>
      <vt:lpstr>Порядок разработки СИПР</vt:lpstr>
      <vt:lpstr>Порядок разработки СИПР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Психолого- педагогическая служба</dc:title>
  <dc:creator>Инна Шмытько</dc:creator>
  <cp:lastModifiedBy>IT01</cp:lastModifiedBy>
  <cp:revision>27</cp:revision>
  <dcterms:created xsi:type="dcterms:W3CDTF">2022-09-20T13:54:09Z</dcterms:created>
  <dcterms:modified xsi:type="dcterms:W3CDTF">2022-09-21T15:01:37Z</dcterms:modified>
</cp:coreProperties>
</file>