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7" r:id="rId3"/>
    <p:sldId id="257" r:id="rId4"/>
    <p:sldId id="258" r:id="rId5"/>
    <p:sldId id="259" r:id="rId6"/>
    <p:sldId id="261" r:id="rId7"/>
    <p:sldId id="260" r:id="rId8"/>
    <p:sldId id="338" r:id="rId9"/>
    <p:sldId id="339" r:id="rId10"/>
    <p:sldId id="342" r:id="rId11"/>
    <p:sldId id="340" r:id="rId12"/>
    <p:sldId id="341" r:id="rId13"/>
    <p:sldId id="344" r:id="rId14"/>
    <p:sldId id="343" r:id="rId15"/>
    <p:sldId id="346" r:id="rId16"/>
    <p:sldId id="347" r:id="rId17"/>
    <p:sldId id="348" r:id="rId18"/>
    <p:sldId id="345" r:id="rId19"/>
    <p:sldId id="349" r:id="rId20"/>
    <p:sldId id="350" r:id="rId21"/>
    <p:sldId id="351" r:id="rId22"/>
    <p:sldId id="35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B80E06-EED0-E25D-B008-7C70F7E8FE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Психолого- педагогическая служба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6AF8363-5B68-2EFC-C579-D501FF479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ГБОУ «Московская международная школа»</a:t>
            </a:r>
          </a:p>
        </p:txBody>
      </p:sp>
    </p:spTree>
    <p:extLst>
      <p:ext uri="{BB962C8B-B14F-4D97-AF65-F5344CB8AC3E}">
        <p14:creationId xmlns:p14="http://schemas.microsoft.com/office/powerpoint/2010/main" val="199851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3F5260-6792-AE50-B06F-6676D79E8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99" y="1059005"/>
            <a:ext cx="8946541" cy="41954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Положение регламентирует деятельность Школы в рамках создания специальных условий для получения образования обучающимися с ОВЗ в процессе обучения, воспитания и социальной адаптации на уровне дошкольного, начального общего, основного общего и среднего общего образования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56910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BE3F24D-DCDD-CF9E-3EC3-97A8B38B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8" y="662609"/>
            <a:ext cx="9639036" cy="55857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dirty="0"/>
              <a:t>Индивидуальный образовательный маршрут (ИОМ) – документ, описывающий систему комплексного психолого-педагогического сопровождения обучающегося с ОВЗ, включающий перечень предоставляемых специальных условий для получения образования, индивидуальных приёмов и форм организации обучения, содержание психолого-педагогической поддержки.</a:t>
            </a:r>
          </a:p>
          <a:p>
            <a:pPr algn="just"/>
            <a:r>
              <a:rPr lang="ru-RU" sz="2600" dirty="0"/>
              <a:t>ИОМ разрабатывается в срок не более 3х недель с момента зачисления ребёнка в школу и заявления родителей (законных представителей)</a:t>
            </a:r>
          </a:p>
          <a:p>
            <a:pPr algn="just"/>
            <a:r>
              <a:rPr lang="ru-RU" sz="2600" dirty="0"/>
              <a:t>ИОМ разрабатывается педагогическими работниками, включенными в </a:t>
            </a:r>
            <a:r>
              <a:rPr lang="ru-RU" sz="2600" dirty="0" err="1"/>
              <a:t>ППк</a:t>
            </a:r>
            <a:r>
              <a:rPr lang="ru-RU" sz="2600" dirty="0"/>
              <a:t>, совместно с учителем/воспитателем группы и при участии представителя Администрации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21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DCDCF4E7-DB46-7A30-34C0-BF2462B2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004"/>
          </a:xfrm>
        </p:spPr>
        <p:txBody>
          <a:bodyPr/>
          <a:lstStyle/>
          <a:p>
            <a:r>
              <a:rPr lang="ru-RU" sz="3600" dirty="0"/>
              <a:t>Задачи </a:t>
            </a:r>
            <a:r>
              <a:rPr lang="ru-RU" sz="3600" dirty="0" err="1"/>
              <a:t>ППк</a:t>
            </a:r>
            <a:r>
              <a:rPr lang="ru-RU" sz="3600" dirty="0"/>
              <a:t> по проектированию ИОМ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20DD154-4DEC-A368-E98A-753710898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258958"/>
            <a:ext cx="9559523" cy="4989442"/>
          </a:xfrm>
        </p:spPr>
        <p:txBody>
          <a:bodyPr/>
          <a:lstStyle/>
          <a:p>
            <a:pPr algn="just"/>
            <a:r>
              <a:rPr lang="ru-RU" b="1" dirty="0"/>
              <a:t>Конкретизация индивидуальных условий обучения и воспитания;</a:t>
            </a:r>
          </a:p>
          <a:p>
            <a:pPr algn="just"/>
            <a:r>
              <a:rPr lang="ru-RU" b="1" dirty="0"/>
              <a:t>Определение индивидуальных условий освоения АООП обучающимися  на основе комплексной диагностики;</a:t>
            </a:r>
          </a:p>
          <a:p>
            <a:pPr algn="just"/>
            <a:r>
              <a:rPr lang="ru-RU" b="1" dirty="0"/>
              <a:t>Определение индивидуализированных задач развития обучающегося на год на основе анализа дефицитов;</a:t>
            </a:r>
          </a:p>
          <a:p>
            <a:pPr algn="just"/>
            <a:r>
              <a:rPr lang="ru-RU" b="1" dirty="0"/>
              <a:t>Конкретизация и планирование направлений коррекционно-развивающей работы, содержания сопровождения;</a:t>
            </a:r>
          </a:p>
          <a:p>
            <a:pPr algn="just"/>
            <a:r>
              <a:rPr lang="ru-RU" b="1" dirty="0"/>
              <a:t>Структурирование процесса обучения, развития, воспитания;</a:t>
            </a:r>
          </a:p>
          <a:p>
            <a:pPr algn="just"/>
            <a:r>
              <a:rPr lang="ru-RU" b="1" dirty="0"/>
              <a:t>Оказание специальной и психолого-педагогической поддержки;</a:t>
            </a:r>
          </a:p>
          <a:p>
            <a:pPr algn="just"/>
            <a:r>
              <a:rPr lang="ru-RU" b="1" dirty="0"/>
              <a:t>Мониторинг эффективности реализации и корректировка содержания ИОМ;</a:t>
            </a:r>
          </a:p>
          <a:p>
            <a:pPr algn="just"/>
            <a:r>
              <a:rPr lang="ru-RU" b="1" dirty="0"/>
              <a:t>Повышения психолого-педагогической компетентности родителей (законных представителей).</a:t>
            </a:r>
          </a:p>
        </p:txBody>
      </p:sp>
    </p:spTree>
    <p:extLst>
      <p:ext uri="{BB962C8B-B14F-4D97-AF65-F5344CB8AC3E}">
        <p14:creationId xmlns:p14="http://schemas.microsoft.com/office/powerpoint/2010/main" val="2676803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EA98414-1035-4BA4-A834-8B0A1458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849" y="614569"/>
            <a:ext cx="6974915" cy="4943061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6000" b="1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Положение</a:t>
            </a:r>
            <a:r>
              <a:rPr lang="ru-RU" sz="60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о </a:t>
            </a:r>
            <a:r>
              <a:rPr lang="ru-RU" sz="5400" dirty="0"/>
              <a:t>порядке разработки, утверждения и внесения изменений в АООП</a:t>
            </a:r>
            <a:endParaRPr lang="en-US" sz="54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1308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CDE4DB-D49D-C43A-98BC-E6A3E69A8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609600"/>
            <a:ext cx="9819861" cy="56387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АООП является локальным нормативным актом, определяющим содержание и организацию образовательной деятельности обучающихся с ограниченными возможностями здоровья (далее — ОВЗ), и механизмом реализации ФГОС различного уровня с учетом особенностей и возможностей Школы.</a:t>
            </a:r>
          </a:p>
          <a:p>
            <a:pPr algn="just"/>
            <a:r>
              <a:rPr lang="ru-RU" sz="2400" dirty="0"/>
              <a:t>Под АООП понимается комплекс основных характеристик образования (объем, содержание, планируемые результаты), организационно-педагогических условий, форм аттестации, адаптированных для обучающихся с ОВЗ (в том числе детей-инвалидов) с учетом особенностей их психофизического развития, индивидуальных возможностей, обеспечивающий коррекцию нарушений развитии п социальную адаптацию указанных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811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8E4854E-20D7-8A48-315F-B386C62EC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742122"/>
            <a:ext cx="9674087" cy="5506277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АООП реализуется в полном объеме с учетом рекомендованных Центральной психолого-медико-психологической комиссией города Москвы (далее - ЦПМПК г. Москвы) сроков и варианта освоения программы.</a:t>
            </a:r>
          </a:p>
          <a:p>
            <a:r>
              <a:rPr lang="ru-RU" sz="2400" dirty="0"/>
              <a:t>Основанием для разработки и утверждения  АООП является:</a:t>
            </a:r>
          </a:p>
          <a:p>
            <a:pPr marL="0" indent="0">
              <a:buNone/>
            </a:pPr>
            <a:r>
              <a:rPr lang="ru-RU" sz="2400" dirty="0"/>
              <a:t>—	заявление родителей (законных представителей) о создании специальных условий обучения, воспитания, социализации и адаптации для обучающегося с ОВЗ в соответствии с заключением ЦПМПК г. Москвы:</a:t>
            </a:r>
          </a:p>
          <a:p>
            <a:pPr marL="0" indent="0">
              <a:buNone/>
            </a:pPr>
            <a:r>
              <a:rPr lang="ru-RU" sz="2400" dirty="0"/>
              <a:t>—	заключение ЦПМПК г, Москвы с рекомендациями о создании</a:t>
            </a:r>
          </a:p>
          <a:p>
            <a:pPr marL="0" indent="0">
              <a:buNone/>
            </a:pPr>
            <a:r>
              <a:rPr lang="ru-RU" sz="2400" dirty="0"/>
              <a:t>специальных условий для получения образования обучающимся с ОВЗ;</a:t>
            </a:r>
          </a:p>
          <a:p>
            <a:pPr marL="0" indent="0">
              <a:buNone/>
            </a:pPr>
            <a:r>
              <a:rPr lang="ru-RU" sz="2400" dirty="0"/>
              <a:t>— приказ директора Школы об организации обучения по АООП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201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9BB7C9D-FB8C-D179-62C2-BF37A07D0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40" y="1046922"/>
            <a:ext cx="9157251" cy="5201477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конце учебного года специалистами психолого-педагогической службы сопровождения и учителями/ воспитателями проводится мониторинг реализации АООП, включающий качественно-количественный анализ результатов освоения обучающимся адаптированной программы. Контроль и организацию мониторинга осуществляет заместитель директора Школы по качеству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32496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D31749-23B7-D69C-FE4D-852949B8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ru-RU" sz="3600" dirty="0"/>
              <a:t>Порядок внесения дополнений в АООП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B7797CC-49D3-1F3E-3CC3-49E612B40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404730"/>
            <a:ext cx="9912626" cy="48436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/>
              <a:t> В случае необходимости Школа может вносить изменения и дополнения в АООП.</a:t>
            </a:r>
          </a:p>
          <a:p>
            <a:pPr algn="just"/>
            <a:r>
              <a:rPr lang="ru-RU" sz="2800" dirty="0"/>
              <a:t>Изменения в ЛООП вносятся в следующих случаях:</a:t>
            </a:r>
          </a:p>
          <a:p>
            <a:pPr marL="0" indent="0" algn="just">
              <a:buNone/>
            </a:pPr>
            <a:r>
              <a:rPr lang="ru-RU" sz="2800" dirty="0"/>
              <a:t>- обновления образовательных стандартов (изменение перечня учебных предметов, их содержания и т.п.);</a:t>
            </a:r>
          </a:p>
          <a:p>
            <a:pPr marL="0" indent="0" algn="just">
              <a:buNone/>
            </a:pPr>
            <a:r>
              <a:rPr lang="ru-RU" sz="2800" dirty="0"/>
              <a:t>- изменения кадровых, материально-технических, финансовых условий реализации АООП в Школе;</a:t>
            </a:r>
          </a:p>
          <a:p>
            <a:pPr marL="0" indent="0" algn="just">
              <a:buNone/>
            </a:pPr>
            <a:r>
              <a:rPr lang="ru-RU" sz="2800" dirty="0"/>
              <a:t>-изменения порядка функционирования Школы (режима работы, плана и реализации внеурочной деятельности и др.);</a:t>
            </a:r>
          </a:p>
          <a:p>
            <a:pPr marL="0" indent="0" algn="just">
              <a:buNone/>
            </a:pPr>
            <a:r>
              <a:rPr lang="ru-RU" sz="2800" dirty="0"/>
              <a:t>- изменения системы оценивания в Школе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676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EA98414-1035-4BA4-A834-8B0A1458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874643"/>
            <a:ext cx="6974915" cy="4383157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6000" b="1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Положение</a:t>
            </a:r>
            <a:r>
              <a:rPr lang="ru-RU" sz="60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о </a:t>
            </a:r>
            <a:r>
              <a:rPr lang="ru-RU" sz="56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порядке разработки СИПР обучающегося с ОВЗ</a:t>
            </a:r>
            <a:endParaRPr lang="en-US" sz="56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9481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FAC3B0-527A-34F6-8273-A3EA4CDA0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33670"/>
            <a:ext cx="8946541" cy="5214729"/>
          </a:xfrm>
        </p:spPr>
        <p:txBody>
          <a:bodyPr/>
          <a:lstStyle/>
          <a:p>
            <a:pPr algn="just"/>
            <a:r>
              <a:rPr lang="ru-RU" sz="2500" dirty="0"/>
              <a:t>Для обучающихся с умеренной, тяжелой или глубокой умственной отсталостью, с тяжелыми и множественными нарушениями развития в соответствии с требованиями ФГОС НОО ОВЗ, ФГОС УО и адаптированной основной образовательной программой (далее - АООП) Школа разрабатывает СИПP, учитывающую специфические образовательные потребности обучающихся.</a:t>
            </a:r>
          </a:p>
          <a:p>
            <a:pPr algn="just"/>
            <a:r>
              <a:rPr lang="ru-RU" sz="2500" dirty="0"/>
              <a:t>Основанием разработки СИПР является заключение Центральной психолого-медико-педагогической комиссии города Москвы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95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EA98414-1035-4BA4-A834-8B0A1458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810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7200" b="1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Положение</a:t>
            </a:r>
            <a:r>
              <a:rPr lang="ru-RU" sz="72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о психолого-педагогическом консилиуме</a:t>
            </a:r>
            <a:endParaRPr lang="en-US" sz="72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2146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F62E16-440F-87D5-E32F-A02B46491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СИПР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AEED85-A6EC-8B7C-65AE-852A2CBDE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77010"/>
            <a:ext cx="8946541" cy="46713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Целью реализации СИПР является овладение обучающимся жизненными компетенциями, которые позволяют ему достигать максимально возможной самостоятельности в решении повседневных жизненных задач, обеспечивают его включение в жизнь общества на основе индивидуального поэтапного, планомерного расширения жизненного опыта и повседневных социальных контактов.</a:t>
            </a:r>
          </a:p>
        </p:txBody>
      </p:sp>
    </p:spTree>
    <p:extLst>
      <p:ext uri="{BB962C8B-B14F-4D97-AF65-F5344CB8AC3E}">
        <p14:creationId xmlns:p14="http://schemas.microsoft.com/office/powerpoint/2010/main" val="1725057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6BB816-F9AF-63B1-3743-037DA629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8946541" cy="845995"/>
          </a:xfrm>
        </p:spPr>
        <p:txBody>
          <a:bodyPr/>
          <a:lstStyle/>
          <a:p>
            <a:r>
              <a:rPr lang="ru-RU" dirty="0"/>
              <a:t>Порядок разработки СИПР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5C7568-8A2B-F09F-A53F-3E7B3F2B6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1510748"/>
            <a:ext cx="10008636" cy="473765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500" dirty="0"/>
              <a:t>Разработку и реализацию СИПР осуществляет экспертная группа на основе анализа результатов психолого-педагогического обследования обучающегося. К этой работе привлекаются родители (законные представители) обучающегося.</a:t>
            </a:r>
          </a:p>
          <a:p>
            <a:pPr algn="just"/>
            <a:r>
              <a:rPr lang="ru-RU" sz="2500" dirty="0"/>
              <a:t>Экспертную группу формирует Школа. В состав экспертной группы входят педагогические работники, работающие с конкретным ребенком.</a:t>
            </a:r>
          </a:p>
          <a:p>
            <a:pPr algn="just"/>
            <a:r>
              <a:rPr lang="ru-RU" sz="2500" dirty="0"/>
              <a:t>СИПР разрабатывается на основе АООП на один учебный год.</a:t>
            </a:r>
          </a:p>
          <a:p>
            <a:pPr algn="just"/>
            <a:r>
              <a:rPr lang="ru-RU" sz="2500" dirty="0"/>
              <a:t>СИПР утверждается директором и согласовывается с родителями/ законными представителями обучающегося.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686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177253-D810-2AB7-D2C0-290FDE827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6239"/>
          </a:xfrm>
        </p:spPr>
        <p:txBody>
          <a:bodyPr/>
          <a:lstStyle/>
          <a:p>
            <a:r>
              <a:rPr lang="ru-RU" dirty="0"/>
              <a:t>Порядок разработки СИПР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8582A1-3CAD-664F-0FB2-36A2C6651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8" y="1391478"/>
            <a:ext cx="10111408" cy="485692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Содержание образования на основе СИПР включает перечень конкретных образовательных задач для обучающегося, которые формулируются с учетом его возможностей и особых образовательных потребностей, а также содержание учебных предметов, коррекционных занятий и других программ (формирования базовых учебных действий; нравственного воспитания; формирования экологической культуры, здорового и безопасного образа жизни обучающихся; внеурочной деятельности), представленных в АООП. Задачи образования формулируются в СИПР в качестве возможных (планируемых) результатов обучения и воспитания ребенка на один учебный год.</a:t>
            </a:r>
          </a:p>
        </p:txBody>
      </p:sp>
    </p:spTree>
    <p:extLst>
      <p:ext uri="{BB962C8B-B14F-4D97-AF65-F5344CB8AC3E}">
        <p14:creationId xmlns:p14="http://schemas.microsoft.com/office/powerpoint/2010/main" val="113186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2797C881-5256-5039-91D0-6EC3D41753D8}"/>
              </a:ext>
            </a:extLst>
          </p:cNvPr>
          <p:cNvSpPr/>
          <p:nvPr/>
        </p:nvSpPr>
        <p:spPr>
          <a:xfrm>
            <a:off x="4075042" y="483705"/>
            <a:ext cx="3379305" cy="10601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Специалисты </a:t>
            </a:r>
          </a:p>
          <a:p>
            <a:pPr algn="ctr"/>
            <a:r>
              <a:rPr lang="ru-RU" b="1" dirty="0"/>
              <a:t>службы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3A97C7C6-F783-E087-611B-BF8073EFB377}"/>
              </a:ext>
            </a:extLst>
          </p:cNvPr>
          <p:cNvSpPr/>
          <p:nvPr/>
        </p:nvSpPr>
        <p:spPr>
          <a:xfrm>
            <a:off x="357807" y="1789045"/>
            <a:ext cx="2902227" cy="848140"/>
          </a:xfrm>
          <a:prstGeom prst="roundRect">
            <a:avLst/>
          </a:prstGeom>
          <a:solidFill>
            <a:schemeClr val="tx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Педагоги-психологи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7ED38A65-4C7A-E4E4-0C7F-7817D83A6F9E}"/>
              </a:ext>
            </a:extLst>
          </p:cNvPr>
          <p:cNvSpPr/>
          <p:nvPr/>
        </p:nvSpPr>
        <p:spPr>
          <a:xfrm>
            <a:off x="2292625" y="3127514"/>
            <a:ext cx="2690192" cy="848139"/>
          </a:xfrm>
          <a:prstGeom prst="roundRect">
            <a:avLst/>
          </a:prstGeom>
          <a:solidFill>
            <a:schemeClr val="tx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Учителя-логопеды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1064BA27-90B7-368C-E63F-87DE4D111750}"/>
              </a:ext>
            </a:extLst>
          </p:cNvPr>
          <p:cNvSpPr/>
          <p:nvPr/>
        </p:nvSpPr>
        <p:spPr>
          <a:xfrm>
            <a:off x="4412973" y="4465982"/>
            <a:ext cx="2690192" cy="848139"/>
          </a:xfrm>
          <a:prstGeom prst="roundRect">
            <a:avLst/>
          </a:prstGeom>
          <a:solidFill>
            <a:schemeClr val="tx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Социальные педагоги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1C25B64D-B594-9C48-E362-9D329DE266A3}"/>
              </a:ext>
            </a:extLst>
          </p:cNvPr>
          <p:cNvSpPr/>
          <p:nvPr/>
        </p:nvSpPr>
        <p:spPr>
          <a:xfrm>
            <a:off x="6573078" y="3127513"/>
            <a:ext cx="2531165" cy="848139"/>
          </a:xfrm>
          <a:prstGeom prst="roundRect">
            <a:avLst/>
          </a:prstGeom>
          <a:solidFill>
            <a:schemeClr val="tx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Учителя-дефектологи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1FB11C4C-0B13-BA69-4A9E-06E0E97EECAA}"/>
              </a:ext>
            </a:extLst>
          </p:cNvPr>
          <p:cNvSpPr/>
          <p:nvPr/>
        </p:nvSpPr>
        <p:spPr>
          <a:xfrm>
            <a:off x="8461512" y="1918253"/>
            <a:ext cx="2345636" cy="718931"/>
          </a:xfrm>
          <a:prstGeom prst="roundRect">
            <a:avLst/>
          </a:prstGeom>
          <a:solidFill>
            <a:schemeClr val="tx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Тьюторы</a:t>
            </a:r>
          </a:p>
        </p:txBody>
      </p:sp>
    </p:spTree>
    <p:extLst>
      <p:ext uri="{BB962C8B-B14F-4D97-AF65-F5344CB8AC3E}">
        <p14:creationId xmlns:p14="http://schemas.microsoft.com/office/powerpoint/2010/main" val="159893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F05CCA6E-60BA-1905-461C-AD3EBF629535}"/>
              </a:ext>
            </a:extLst>
          </p:cNvPr>
          <p:cNvSpPr/>
          <p:nvPr/>
        </p:nvSpPr>
        <p:spPr>
          <a:xfrm>
            <a:off x="556592" y="278295"/>
            <a:ext cx="2451653" cy="993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Состав </a:t>
            </a:r>
            <a:r>
              <a:rPr lang="ru-RU" sz="2000" dirty="0" err="1">
                <a:ln w="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ППк</a:t>
            </a:r>
            <a:endParaRPr lang="ru-RU" sz="2000" dirty="0">
              <a:ln w="0">
                <a:solidFill>
                  <a:sysClr val="windowText" lastClr="0000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B71432EF-0230-0337-AC17-8AD0D3A93370}"/>
              </a:ext>
            </a:extLst>
          </p:cNvPr>
          <p:cNvSpPr/>
          <p:nvPr/>
        </p:nvSpPr>
        <p:spPr>
          <a:xfrm>
            <a:off x="291548" y="3914364"/>
            <a:ext cx="2054087" cy="887896"/>
          </a:xfrm>
          <a:prstGeom prst="roundRect">
            <a:avLst/>
          </a:prstGeom>
          <a:solidFill>
            <a:schemeClr val="tx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Специалисты</a:t>
            </a:r>
          </a:p>
          <a:p>
            <a:pPr algn="ctr"/>
            <a:r>
              <a:rPr lang="ru-RU" dirty="0" err="1"/>
              <a:t>ППс</a:t>
            </a:r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7EE15D33-279F-F1CA-018F-FF76B7CD49B8}"/>
              </a:ext>
            </a:extLst>
          </p:cNvPr>
          <p:cNvSpPr/>
          <p:nvPr/>
        </p:nvSpPr>
        <p:spPr>
          <a:xfrm>
            <a:off x="4731025" y="2281028"/>
            <a:ext cx="2305878" cy="99391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Председатель </a:t>
            </a:r>
          </a:p>
          <a:p>
            <a:pPr algn="ctr"/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93B31CA9-899E-2641-EAA8-5F083A683CDC}"/>
              </a:ext>
            </a:extLst>
          </p:cNvPr>
          <p:cNvSpPr/>
          <p:nvPr/>
        </p:nvSpPr>
        <p:spPr>
          <a:xfrm>
            <a:off x="4174434" y="940904"/>
            <a:ext cx="3419061" cy="8878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Директор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8D107B61-E07D-9B30-2E9A-7861E70EF095}"/>
              </a:ext>
            </a:extLst>
          </p:cNvPr>
          <p:cNvSpPr/>
          <p:nvPr/>
        </p:nvSpPr>
        <p:spPr>
          <a:xfrm>
            <a:off x="2769704" y="3914365"/>
            <a:ext cx="2305878" cy="887896"/>
          </a:xfrm>
          <a:prstGeom prst="roundRect">
            <a:avLst/>
          </a:prstGeom>
          <a:solidFill>
            <a:schemeClr val="tx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Классные руководители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22BE15B8-B992-BD5A-DD9E-CAB7023EE0E2}"/>
              </a:ext>
            </a:extLst>
          </p:cNvPr>
          <p:cNvSpPr/>
          <p:nvPr/>
        </p:nvSpPr>
        <p:spPr>
          <a:xfrm>
            <a:off x="5592418" y="3914364"/>
            <a:ext cx="2120347" cy="887895"/>
          </a:xfrm>
          <a:prstGeom prst="roundRect">
            <a:avLst/>
          </a:prstGeom>
          <a:solidFill>
            <a:schemeClr val="tx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Учителя- предметники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39729FFE-68BF-586F-F68F-03669292D9A7}"/>
              </a:ext>
            </a:extLst>
          </p:cNvPr>
          <p:cNvSpPr/>
          <p:nvPr/>
        </p:nvSpPr>
        <p:spPr>
          <a:xfrm>
            <a:off x="8322365" y="3914364"/>
            <a:ext cx="3405809" cy="1219201"/>
          </a:xfrm>
          <a:prstGeom prst="roundRect">
            <a:avLst/>
          </a:prstGeom>
          <a:solidFill>
            <a:schemeClr val="tx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Другие организации</a:t>
            </a:r>
          </a:p>
          <a:p>
            <a:pPr algn="ctr"/>
            <a:r>
              <a:rPr lang="ru-RU" dirty="0"/>
              <a:t>(ГППЦ, ДПО МЦКО и др. от Департамента образования)</a:t>
            </a:r>
          </a:p>
        </p:txBody>
      </p:sp>
    </p:spTree>
    <p:extLst>
      <p:ext uri="{BB962C8B-B14F-4D97-AF65-F5344CB8AC3E}">
        <p14:creationId xmlns:p14="http://schemas.microsoft.com/office/powerpoint/2010/main" val="299560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D2EAD06D-863F-C814-A7CA-98AD11E9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983" y="452718"/>
            <a:ext cx="8632851" cy="1400530"/>
          </a:xfrm>
        </p:spPr>
        <p:txBody>
          <a:bodyPr/>
          <a:lstStyle/>
          <a:p>
            <a:r>
              <a:rPr lang="ru-RU" dirty="0"/>
              <a:t>Цель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54804C1-92B7-7A1D-C2B4-9FB6DA671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Обеспечение оптимальных условий для обучения, развития, социализации и адаптации Обучающихся, испытывающих трудности в освоении </a:t>
            </a:r>
            <a:r>
              <a:rPr lang="ru-RU" sz="2800" dirty="0" err="1"/>
              <a:t>ООп</a:t>
            </a:r>
            <a:r>
              <a:rPr lang="ru-RU" sz="2800" dirty="0"/>
              <a:t>, развитии, социальной адаптации в соответствии с возрастными и индивидуальными особенностями, уровнем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340068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14326B-F4BD-627D-A4A9-B27DBA6D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C10586-42FC-B4E9-A1C9-73EF3626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285462"/>
            <a:ext cx="9404723" cy="4962938"/>
          </a:xfrm>
        </p:spPr>
        <p:txBody>
          <a:bodyPr>
            <a:normAutofit/>
          </a:bodyPr>
          <a:lstStyle/>
          <a:p>
            <a:r>
              <a:rPr lang="ru-RU" sz="2400" dirty="0"/>
              <a:t>Выявление трудностей освоения </a:t>
            </a:r>
            <a:r>
              <a:rPr lang="ru-RU" sz="2400" dirty="0" err="1"/>
              <a:t>ООп</a:t>
            </a:r>
            <a:r>
              <a:rPr lang="ru-RU" sz="2400" dirty="0"/>
              <a:t>;</a:t>
            </a:r>
          </a:p>
          <a:p>
            <a:r>
              <a:rPr lang="ru-RU" sz="2400" dirty="0"/>
              <a:t>Разработка рекомендаций по организации психолого-педагогического сопровождения;</a:t>
            </a:r>
          </a:p>
          <a:p>
            <a:r>
              <a:rPr lang="ru-RU" sz="2400" dirty="0"/>
              <a:t>Проектирование индивидуальных учебных планов, содержания и организации </a:t>
            </a:r>
            <a:r>
              <a:rPr lang="ru-RU" sz="2400" dirty="0" err="1"/>
              <a:t>ппс</a:t>
            </a:r>
            <a:r>
              <a:rPr lang="ru-RU" sz="2400" dirty="0"/>
              <a:t>;</a:t>
            </a:r>
          </a:p>
          <a:p>
            <a:r>
              <a:rPr lang="ru-RU" sz="2400" dirty="0"/>
              <a:t>Проектирование адаптированных основных образовательных программ, индивидуальных образовательных маршрутов;</a:t>
            </a:r>
          </a:p>
          <a:p>
            <a:r>
              <a:rPr lang="ru-RU" sz="2400" dirty="0"/>
              <a:t>Организация </a:t>
            </a:r>
            <a:r>
              <a:rPr lang="ru-RU" sz="2400" dirty="0" err="1"/>
              <a:t>ппс</a:t>
            </a:r>
            <a:r>
              <a:rPr lang="ru-RU" sz="2400" dirty="0"/>
              <a:t> обучающихся с ОВЗ и инвалидностью;</a:t>
            </a:r>
          </a:p>
          <a:p>
            <a:r>
              <a:rPr lang="ru-RU" sz="2400" dirty="0"/>
              <a:t>Консультирование участников образовательных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409237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84885A-FDF9-C6F3-F8EA-A293C51BD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235" y="452718"/>
            <a:ext cx="8619599" cy="1400530"/>
          </a:xfrm>
        </p:spPr>
        <p:txBody>
          <a:bodyPr/>
          <a:lstStyle/>
          <a:p>
            <a:r>
              <a:rPr lang="ru-RU" dirty="0"/>
              <a:t>Режим деятельности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5BD55D-7B85-4E0E-272D-118D0C573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Обследование обучающегося на </a:t>
            </a:r>
            <a:r>
              <a:rPr lang="ru-RU" sz="3200" dirty="0" err="1"/>
              <a:t>ППк</a:t>
            </a:r>
            <a:r>
              <a:rPr lang="ru-RU" sz="3200" dirty="0"/>
              <a:t> осуществляется по инициативе родителей (законных представителей) или педагогических работников школы с письменного согласия родителей (законных представителей)</a:t>
            </a:r>
          </a:p>
        </p:txBody>
      </p:sp>
    </p:spTree>
    <p:extLst>
      <p:ext uri="{BB962C8B-B14F-4D97-AF65-F5344CB8AC3E}">
        <p14:creationId xmlns:p14="http://schemas.microsoft.com/office/powerpoint/2010/main" val="348711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F9001A-B4C6-BCF0-ED1F-552CD849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226" y="452718"/>
            <a:ext cx="8672608" cy="1097786"/>
          </a:xfrm>
        </p:spPr>
        <p:txBody>
          <a:bodyPr/>
          <a:lstStyle/>
          <a:p>
            <a:r>
              <a:rPr lang="ru-RU" sz="3600" dirty="0"/>
              <a:t>Проведение обследования на ППК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89CC2-4BD1-4FE3-88D8-BB24D309C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8" y="1722784"/>
            <a:ext cx="9214966" cy="4525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Обследование обучающегося педагогами и специалистами </a:t>
            </a:r>
            <a:r>
              <a:rPr lang="ru-RU" sz="2400" dirty="0" err="1"/>
              <a:t>ППс</a:t>
            </a:r>
            <a:r>
              <a:rPr lang="ru-RU" sz="2400" dirty="0"/>
              <a:t> (членами </a:t>
            </a:r>
            <a:r>
              <a:rPr lang="ru-RU" sz="2400" dirty="0" err="1"/>
              <a:t>ППк</a:t>
            </a:r>
            <a:r>
              <a:rPr lang="ru-RU" sz="2400" dirty="0"/>
              <a:t>) проводится заранее в привычной и комфортной для ребёнка обстановке с учётом его общей учебной нагрузки.</a:t>
            </a:r>
          </a:p>
          <a:p>
            <a:pPr marL="0" indent="0" algn="just">
              <a:buNone/>
            </a:pPr>
            <a:r>
              <a:rPr lang="ru-RU" sz="2400" dirty="0"/>
              <a:t>По данным обследования каждым педагогом и специалистом составляется заключение, и разрабатываются рекомендации.</a:t>
            </a:r>
          </a:p>
          <a:p>
            <a:pPr marL="0" indent="0" algn="just">
              <a:buNone/>
            </a:pPr>
            <a:r>
              <a:rPr lang="ru-RU" sz="2400" dirty="0"/>
              <a:t>На заседании </a:t>
            </a:r>
            <a:r>
              <a:rPr lang="ru-RU" sz="2400" dirty="0" err="1"/>
              <a:t>ППк</a:t>
            </a:r>
            <a:r>
              <a:rPr lang="ru-RU" sz="2400" dirty="0"/>
              <a:t> обсуждаются результаты обследования обучающегося каждым специалистом, составляется коллегиальное заключение </a:t>
            </a:r>
            <a:r>
              <a:rPr lang="ru-RU" sz="2400" dirty="0" err="1"/>
              <a:t>ППк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06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EA98414-1035-4BA4-A834-8B0A1458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799"/>
            <a:ext cx="6974915" cy="4188315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ru-RU" sz="6000" b="1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Положение</a:t>
            </a:r>
            <a:r>
              <a:rPr lang="ru-RU" sz="60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о </a:t>
            </a:r>
            <a:r>
              <a:rPr lang="ru-RU" sz="6000" dirty="0"/>
              <a:t>порядке проектирования и реализации ИОМ</a:t>
            </a:r>
            <a:endParaRPr lang="en-US" sz="60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6767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1180</TotalTime>
  <Words>931</Words>
  <Application>Microsoft Office PowerPoint</Application>
  <PresentationFormat>Произвольный</PresentationFormat>
  <Paragraphs>78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Ион</vt:lpstr>
      <vt:lpstr>Психолого- педагогическая служба</vt:lpstr>
      <vt:lpstr>Положение о психолого-педагогическом консилиуме</vt:lpstr>
      <vt:lpstr>Презентация PowerPoint</vt:lpstr>
      <vt:lpstr>Презентация PowerPoint</vt:lpstr>
      <vt:lpstr>Цель ППк</vt:lpstr>
      <vt:lpstr>Задачи ППк</vt:lpstr>
      <vt:lpstr>Режим деятельности ППк</vt:lpstr>
      <vt:lpstr>Проведение обследования на ППК</vt:lpstr>
      <vt:lpstr>Положение о порядке проектирования и реализации ИОМ</vt:lpstr>
      <vt:lpstr>Презентация PowerPoint</vt:lpstr>
      <vt:lpstr>Презентация PowerPoint</vt:lpstr>
      <vt:lpstr>Задачи ППк по проектированию ИОМ</vt:lpstr>
      <vt:lpstr>Положение о порядке разработки, утверждения и внесения изменений в АООП</vt:lpstr>
      <vt:lpstr>Презентация PowerPoint</vt:lpstr>
      <vt:lpstr>Презентация PowerPoint</vt:lpstr>
      <vt:lpstr>Презентация PowerPoint</vt:lpstr>
      <vt:lpstr>Порядок внесения дополнений в АООП </vt:lpstr>
      <vt:lpstr>Положение о порядке разработки СИПР обучающегося с ОВЗ</vt:lpstr>
      <vt:lpstr>Презентация PowerPoint</vt:lpstr>
      <vt:lpstr>Цель СИПР</vt:lpstr>
      <vt:lpstr>Порядок разработки СИПР</vt:lpstr>
      <vt:lpstr>Порядок разработки СИПР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 педагогическая служба</dc:title>
  <dc:creator>Инна Шмытько</dc:creator>
  <cp:lastModifiedBy>IT01</cp:lastModifiedBy>
  <cp:revision>27</cp:revision>
  <dcterms:created xsi:type="dcterms:W3CDTF">2022-09-20T13:54:09Z</dcterms:created>
  <dcterms:modified xsi:type="dcterms:W3CDTF">2022-09-21T15:01:37Z</dcterms:modified>
</cp:coreProperties>
</file>