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86" r:id="rId2"/>
    <p:sldId id="256" r:id="rId3"/>
    <p:sldId id="382" r:id="rId4"/>
    <p:sldId id="383" r:id="rId5"/>
    <p:sldId id="384" r:id="rId6"/>
    <p:sldId id="385" r:id="rId7"/>
    <p:sldId id="387" r:id="rId8"/>
    <p:sldId id="38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6449" y="1242646"/>
            <a:ext cx="9404723" cy="3763108"/>
          </a:xfrm>
        </p:spPr>
        <p:txBody>
          <a:bodyPr/>
          <a:lstStyle/>
          <a:p>
            <a:pPr algn="ctr"/>
            <a:r>
              <a:rPr lang="ru-RU" sz="4400" b="1" dirty="0" smtClean="0"/>
              <a:t>СОЦИАЛЬНО-ПСИХОЛОГИЧЕСКОЕ ТЕСТИРОВАНИЕ </a:t>
            </a:r>
            <a:br>
              <a:rPr lang="ru-RU" sz="4400" b="1" dirty="0" smtClean="0"/>
            </a:br>
            <a:r>
              <a:rPr lang="ru-RU" sz="4400" b="1" dirty="0" smtClean="0"/>
              <a:t>ПО </a:t>
            </a:r>
            <a:r>
              <a:rPr lang="ru-RU" sz="4400" b="1" dirty="0"/>
              <a:t>ЕДИНОЙ МЕТОДИКЕ</a:t>
            </a:r>
          </a:p>
        </p:txBody>
      </p:sp>
    </p:spTree>
    <p:extLst>
      <p:ext uri="{BB962C8B-B14F-4D97-AF65-F5344CB8AC3E}">
        <p14:creationId xmlns:p14="http://schemas.microsoft.com/office/powerpoint/2010/main" val="218412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НОРМАТИВНО-ПРАВОВЫЕ ОСНОВАНИЯ ПРОВЕДЕНИЯ СОЦИАЛЬНО-ПСИХОЛОГИЧЕСКОГО ТЕСТИРОВАНИЯ ПО ЕДИНОЙ МЕТОДИКЕ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68215" y="1887414"/>
            <a:ext cx="10128739" cy="45954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Раннее выявление незаконного </a:t>
            </a:r>
            <a:r>
              <a:rPr lang="ru-RU" b="1" dirty="0" err="1"/>
              <a:t>наркопотребления</a:t>
            </a:r>
            <a:endParaRPr lang="ru-RU" b="1" dirty="0"/>
          </a:p>
          <a:p>
            <a:r>
              <a:rPr lang="ru-RU" dirty="0"/>
              <a:t>Федеральный закон "О наркотических средствах и психотропных веществах" от 08.01.1998 N 3-ФЗ</a:t>
            </a:r>
          </a:p>
          <a:p>
            <a:r>
              <a:rPr lang="ru-RU" dirty="0"/>
              <a:t>Статья 53.4. Раннее выявление незаконного потребления наркотических средств и психотропных веществ.</a:t>
            </a:r>
          </a:p>
          <a:p>
            <a:pPr marL="0" indent="0">
              <a:buNone/>
            </a:pPr>
            <a:r>
              <a:rPr lang="ru-RU" b="1" dirty="0"/>
              <a:t>Протокол ГАК от 24 декабря 2018 г. №39</a:t>
            </a:r>
          </a:p>
          <a:p>
            <a:r>
              <a:rPr lang="ru-RU" dirty="0"/>
              <a:t>Пункт 2.7. Органам исполнительной власти, осуществляющим государственное управление в сфере образования, обеспечить проведение социально-психологического тестирования в 2019/20 учебном году с использованием единой методики.</a:t>
            </a:r>
          </a:p>
          <a:p>
            <a:pPr marL="0" indent="0">
              <a:buNone/>
            </a:pPr>
            <a:r>
              <a:rPr lang="ru-RU" b="1" dirty="0"/>
              <a:t>Порядок проведения</a:t>
            </a:r>
          </a:p>
          <a:p>
            <a:r>
              <a:rPr lang="ru-RU" dirty="0"/>
              <a:t>Приказ № 59 от 20 февраля 2020 г. 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организациях».</a:t>
            </a:r>
          </a:p>
          <a:p>
            <a:pPr marL="0" indent="0">
              <a:buNone/>
            </a:pPr>
            <a:r>
              <a:rPr lang="ru-RU" b="1" dirty="0"/>
              <a:t>Рекомендации </a:t>
            </a:r>
            <a:r>
              <a:rPr lang="ru-RU" b="1" dirty="0" err="1"/>
              <a:t>Минпросвещения</a:t>
            </a:r>
            <a:endParaRPr lang="ru-RU" b="1" dirty="0"/>
          </a:p>
          <a:p>
            <a:r>
              <a:rPr lang="ru-RU" dirty="0"/>
              <a:t>Письмо </a:t>
            </a:r>
            <a:r>
              <a:rPr lang="ru-RU" dirty="0" err="1"/>
              <a:t>Минпросвещения</a:t>
            </a:r>
            <a:r>
              <a:rPr lang="ru-RU" dirty="0"/>
              <a:t> России от29 августа 2019 года ТС-2035/07 «О порядке действий и взаимодействия РОИВ и образовательных организаций, осуществляющих проведение СПТ».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84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6111" y="926122"/>
            <a:ext cx="9404723" cy="927125"/>
          </a:xfrm>
        </p:spPr>
        <p:txBody>
          <a:bodyPr/>
          <a:lstStyle/>
          <a:p>
            <a:pPr algn="ctr"/>
            <a:r>
              <a:rPr lang="ru-RU" dirty="0" smtClean="0"/>
              <a:t>МАТЕРИАЛ </a:t>
            </a:r>
            <a:r>
              <a:rPr lang="ru-RU" dirty="0"/>
              <a:t>ДЛЯ ТЕСТИРОВАНИЯ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Форма «А-110»</a:t>
            </a:r>
          </a:p>
          <a:p>
            <a:pPr marL="0" indent="0">
              <a:buNone/>
            </a:pPr>
            <a:r>
              <a:rPr lang="ru-RU" sz="2400" b="1" dirty="0"/>
              <a:t>Содержит 110 утверждений для тестирования учащихся 7-9 </a:t>
            </a:r>
            <a:r>
              <a:rPr lang="ru-RU" sz="2400" b="1" dirty="0" smtClean="0"/>
              <a:t>классов</a:t>
            </a:r>
          </a:p>
          <a:p>
            <a:pPr marL="0" indent="0">
              <a:buNone/>
            </a:pPr>
            <a:endParaRPr lang="ru-RU" sz="2400" b="1" dirty="0"/>
          </a:p>
          <a:p>
            <a:r>
              <a:rPr lang="ru-RU" sz="2400" b="1" dirty="0"/>
              <a:t>Форма «А-140»</a:t>
            </a:r>
          </a:p>
          <a:p>
            <a:pPr marL="0" indent="0">
              <a:buNone/>
            </a:pPr>
            <a:r>
              <a:rPr lang="ru-RU" sz="2400" b="1" dirty="0"/>
              <a:t>Содержит 140 утверждений для тестирования учащихся 10-11 классов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9904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4759"/>
          </a:xfrm>
        </p:spPr>
        <p:txBody>
          <a:bodyPr/>
          <a:lstStyle/>
          <a:p>
            <a:pPr algn="ctr"/>
            <a:r>
              <a:rPr lang="ru-RU" dirty="0"/>
              <a:t>СТРУКТУРА ТЕСТИРОВАНИЯ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157085"/>
              </p:ext>
            </p:extLst>
          </p:nvPr>
        </p:nvGraphicFramePr>
        <p:xfrm>
          <a:off x="855785" y="1519269"/>
          <a:ext cx="9460523" cy="4939928"/>
        </p:xfrm>
        <a:graphic>
          <a:graphicData uri="http://schemas.openxmlformats.org/drawingml/2006/table">
            <a:tbl>
              <a:tblPr firstRow="1" firstCol="1" bandRow="1"/>
              <a:tblGrid>
                <a:gridCol w="4729756"/>
                <a:gridCol w="4730767"/>
              </a:tblGrid>
              <a:tr h="594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5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5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ФАКТОРЫ </a:t>
                      </a:r>
                      <a:r>
                        <a:rPr lang="ru-RU" sz="15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РИСКА</a:t>
                      </a:r>
                      <a:endParaRPr lang="ru-RU" sz="15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5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5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5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ФАКТОРЫ </a:t>
                      </a:r>
                      <a:r>
                        <a:rPr lang="ru-RU" sz="15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ЗАЩИТЫ</a:t>
                      </a:r>
                      <a:endParaRPr lang="ru-RU" sz="15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7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Социально-психологические условия, повышающие угрозу вовлечения в зависимое поведение:</a:t>
                      </a:r>
                      <a:endParaRPr lang="ru-RU" sz="15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Обстоятельства, повышающие социально-психологическую устойчивость к воздействию факторов риска:</a:t>
                      </a:r>
                      <a:endParaRPr lang="ru-RU" sz="15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Качества и условия, </a:t>
                      </a:r>
                      <a:r>
                        <a:rPr lang="ru-RU" sz="15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регулирующие</a:t>
                      </a:r>
                      <a:r>
                        <a:rPr lang="ru-RU" sz="155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взаимоотношения </a:t>
                      </a: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личности и социума: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потребность в одобрении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принятие асоциальных установок социума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подверженность влиянию группы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наркопотребление</a:t>
                      </a: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социальном окружении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 Качества</a:t>
                      </a: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влияющие на индивидуальные </a:t>
                      </a:r>
                      <a:r>
                        <a:rPr lang="ru-RU" sz="15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особенности </a:t>
                      </a: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поведения: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склонность к риску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импульсивность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тревожность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фрустрация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принятие родителями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принятие одноклассниками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социальная активность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самоконтроль поведения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самоэффективность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7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6111" y="738554"/>
            <a:ext cx="9404723" cy="1114694"/>
          </a:xfrm>
        </p:spPr>
        <p:txBody>
          <a:bodyPr/>
          <a:lstStyle/>
          <a:p>
            <a:pPr algn="ctr"/>
            <a:r>
              <a:rPr lang="ru-RU" dirty="0"/>
              <a:t>РЕЗУЛЬТАТЫ ТЕСТИРОВАНИЯ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200" dirty="0" smtClean="0"/>
              <a:t>    4  ГРУППЫ по результатам тестирования</a:t>
            </a:r>
          </a:p>
          <a:p>
            <a:r>
              <a:rPr lang="ru-RU" sz="2200" dirty="0" smtClean="0"/>
              <a:t>1</a:t>
            </a:r>
            <a:r>
              <a:rPr lang="ru-RU" sz="2200" dirty="0"/>
              <a:t>.	Благоприятное сочетание факторов риска и факторов защиты</a:t>
            </a:r>
          </a:p>
          <a:p>
            <a:r>
              <a:rPr lang="ru-RU" sz="2200" dirty="0"/>
              <a:t>2.	Группа особого внимания – выраженность факторов риска</a:t>
            </a:r>
          </a:p>
          <a:p>
            <a:r>
              <a:rPr lang="ru-RU" sz="2200" dirty="0"/>
              <a:t>3.	Группа особого внимания – снижение факторов защиты</a:t>
            </a:r>
          </a:p>
          <a:p>
            <a:r>
              <a:rPr lang="ru-RU" sz="2200" dirty="0"/>
              <a:t>4.	Группа «риска» - неблагоприятное сочетание факторов риска и факторов защиты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70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6111" y="738554"/>
            <a:ext cx="9404723" cy="1114694"/>
          </a:xfrm>
        </p:spPr>
        <p:txBody>
          <a:bodyPr/>
          <a:lstStyle/>
          <a:p>
            <a:pPr algn="ctr"/>
            <a:r>
              <a:rPr lang="ru-RU" sz="3200" dirty="0"/>
              <a:t>ПРОЕКТИРОВАНИЕ ПРОФИЛАКТИЧЕСКОЙ РАБОТЫ С КЛАССОМ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26122" y="2192214"/>
            <a:ext cx="9355015" cy="43844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      Задачи:</a:t>
            </a:r>
          </a:p>
          <a:p>
            <a:r>
              <a:rPr lang="ru-RU" dirty="0" smtClean="0"/>
              <a:t>1</a:t>
            </a:r>
            <a:r>
              <a:rPr lang="ru-RU" dirty="0"/>
              <a:t>.	</a:t>
            </a:r>
            <a:r>
              <a:rPr lang="ru-RU" sz="2800" dirty="0"/>
              <a:t>Формирование отношения к собственной жизни и жизни окружающих как высшей социальной ценности, </a:t>
            </a:r>
            <a:r>
              <a:rPr lang="ru-RU" sz="2800" dirty="0" err="1"/>
              <a:t>саморегуляция</a:t>
            </a:r>
            <a:r>
              <a:rPr lang="ru-RU" sz="2800" dirty="0"/>
              <a:t> поведения.</a:t>
            </a:r>
          </a:p>
          <a:p>
            <a:r>
              <a:rPr lang="ru-RU" sz="2800" dirty="0"/>
              <a:t>2.	Формирование психологической устойчивости и уверенности в своих силах в трудных жизненных ситуациях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 smtClean="0"/>
              <a:t>Через обучение и воспитательную деятельность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201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08892" y="1195756"/>
            <a:ext cx="9530861" cy="5005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Безопасность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каждого ребёнка и группы детей в целом.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  Часто мы боимся тестировать наших детей, потому что это может быть НЕ безопасно для нашей семьи, для нас лично. Нам кажется, что мы защищаем семью или себя. Но это в большей степени про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наши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Страхи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а не про безопасность.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3.   В этом случае нам необходимо взвесить, что же нам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Важнее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Страх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Безопасность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34" y="422031"/>
            <a:ext cx="9404723" cy="785446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Важно!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4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3015" y="1735017"/>
            <a:ext cx="9355015" cy="46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4. Безопасность семьи обеспечивается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Анонимностью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процедуры тестирования, её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неперсонифицированностью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5. СПТ позволяет каждому подростку сформировать личное  отношение к проблеме употребления ПАВ, осознать свою позицию, выразить её, быть услышанным.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6. Тестирование задаёт рамки и ограничения, способствующие самодисциплине подростка.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773722"/>
            <a:ext cx="9404723" cy="1079525"/>
          </a:xfrm>
        </p:spPr>
        <p:txBody>
          <a:bodyPr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Важно!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5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1450</TotalTime>
  <Words>381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СОЦИАЛЬНО-ПСИХОЛОГИЧЕСКОЕ ТЕСТИРОВАНИЕ  ПО ЕДИНОЙ МЕТОДИКЕ</vt:lpstr>
      <vt:lpstr>НОРМАТИВНО-ПРАВОВЫЕ ОСНОВАНИЯ ПРОВЕДЕНИЯ СОЦИАЛЬНО-ПСИХОЛОГИЧЕСКОГО ТЕСТИРОВАНИЯ ПО ЕДИНОЙ МЕТОДИКЕ</vt:lpstr>
      <vt:lpstr>МАТЕРИАЛ ДЛЯ ТЕСТИРОВАНИЯ</vt:lpstr>
      <vt:lpstr>СТРУКТУРА ТЕСТИРОВАНИЯ</vt:lpstr>
      <vt:lpstr>РЕЗУЛЬТАТЫ ТЕСТИРОВАНИЯ</vt:lpstr>
      <vt:lpstr>ПРОЕКТИРОВАНИЕ ПРОФИЛАКТИЧЕСКОЙ РАБОТЫ С КЛАССОМ</vt:lpstr>
      <vt:lpstr>Важно!</vt:lpstr>
      <vt:lpstr>Важно!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внимательности как инструмент управления собой.</dc:title>
  <dc:creator>Инна Шмытько</dc:creator>
  <cp:lastModifiedBy>IT01</cp:lastModifiedBy>
  <cp:revision>22</cp:revision>
  <dcterms:created xsi:type="dcterms:W3CDTF">2020-12-16T06:53:25Z</dcterms:created>
  <dcterms:modified xsi:type="dcterms:W3CDTF">2022-09-23T11:54:55Z</dcterms:modified>
</cp:coreProperties>
</file>