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10"/>
  </p:notesMasterIdLst>
  <p:sldIdLst>
    <p:sldId id="272" r:id="rId2"/>
    <p:sldId id="258" r:id="rId3"/>
    <p:sldId id="264" r:id="rId4"/>
    <p:sldId id="273" r:id="rId5"/>
    <p:sldId id="265" r:id="rId6"/>
    <p:sldId id="256" r:id="rId7"/>
    <p:sldId id="263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700" autoAdjust="0"/>
  </p:normalViewPr>
  <p:slideViewPr>
    <p:cSldViewPr snapToGrid="0">
      <p:cViewPr varScale="1">
        <p:scale>
          <a:sx n="50" d="100"/>
          <a:sy n="50" d="100"/>
        </p:scale>
        <p:origin x="95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DB2FD-1456-4242-8282-A5554FC52625}" type="datetimeFigureOut">
              <a:rPr lang="ru-RU" smtClean="0"/>
              <a:t>11.02.2023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236B2-6EA6-4E9A-B5CB-80673BB31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8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236B2-6EA6-4E9A-B5CB-80673BB31D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3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59133"/>
      </p:ext>
    </p:extLst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4332"/>
      </p:ext>
    </p:extLst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88739"/>
      </p:ext>
    </p:extLst>
  </p:cSld>
  <p:clrMapOvr>
    <a:masterClrMapping/>
  </p:clrMapOvr>
  <p:transition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4130697"/>
      </p:ext>
    </p:extLst>
  </p:cSld>
  <p:clrMapOvr>
    <a:masterClrMapping/>
  </p:clrMapOvr>
  <p:transition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60843"/>
      </p:ext>
    </p:extLst>
  </p:cSld>
  <p:clrMapOvr>
    <a:masterClrMapping/>
  </p:clrMapOvr>
  <p:transition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3200"/>
      </p:ext>
    </p:extLst>
  </p:cSld>
  <p:clrMapOvr>
    <a:masterClrMapping/>
  </p:clrMapOvr>
  <p:transition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43986"/>
      </p:ext>
    </p:extLst>
  </p:cSld>
  <p:clrMapOvr>
    <a:masterClrMapping/>
  </p:clrMapOvr>
  <p:transition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67939"/>
      </p:ext>
    </p:extLst>
  </p:cSld>
  <p:clrMapOvr>
    <a:masterClrMapping/>
  </p:clrMapOvr>
  <p:transition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65311"/>
      </p:ext>
    </p:extLst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48138"/>
      </p:ext>
    </p:extLst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09981"/>
      </p:ext>
    </p:extLst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4531"/>
      </p:ext>
    </p:extLst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63971"/>
      </p:ext>
    </p:extLst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19079"/>
      </p:ext>
    </p:extLst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817823"/>
      </p:ext>
    </p:extLst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23059"/>
      </p:ext>
    </p:extLst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515724"/>
      </p:ext>
    </p:extLst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NUL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2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ransition>
    <p:wheel spokes="1"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Второй иностранный язык </a:t>
            </a:r>
            <a:r>
              <a:rPr lang="ru-RU" sz="6000" b="1" dirty="0" smtClean="0">
                <a:solidFill>
                  <a:srgbClr val="FF0000"/>
                </a:solidFill>
              </a:rPr>
              <a:t>(испанский)        в </a:t>
            </a:r>
            <a:r>
              <a:rPr lang="ru-RU" sz="6000" b="1" dirty="0" smtClean="0">
                <a:solidFill>
                  <a:srgbClr val="FF0000"/>
                </a:solidFill>
              </a:rPr>
              <a:t>ММШ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1782" y="4777380"/>
            <a:ext cx="9578831" cy="861420"/>
          </a:xfrm>
        </p:spPr>
        <p:txBody>
          <a:bodyPr/>
          <a:lstStyle/>
          <a:p>
            <a:pPr algn="ctr"/>
            <a:r>
              <a:rPr lang="ru-RU" b="1" dirty="0" smtClean="0"/>
              <a:t>2019-2020</a:t>
            </a:r>
            <a:endParaRPr lang="ru-RU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3100" y="4112715"/>
            <a:ext cx="1905000" cy="219075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4462818" cy="297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798511" y="1324376"/>
            <a:ext cx="6991061" cy="6812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4086" y="4709451"/>
            <a:ext cx="5219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Испанский язык в ММГ </a:t>
            </a:r>
            <a:r>
              <a:rPr lang="ru-RU" sz="2400" b="1" dirty="0" smtClean="0">
                <a:solidFill>
                  <a:srgbClr val="FF0000"/>
                </a:solidFill>
              </a:rPr>
              <a:t>преподается </a:t>
            </a:r>
            <a:r>
              <a:rPr lang="ru-RU" sz="2400" b="1" dirty="0" smtClean="0">
                <a:solidFill>
                  <a:srgbClr val="FF0000"/>
                </a:solidFill>
              </a:rPr>
              <a:t>с </a:t>
            </a:r>
            <a:r>
              <a:rPr lang="ru-RU" sz="2400" b="1" dirty="0" smtClean="0">
                <a:solidFill>
                  <a:srgbClr val="FF0000"/>
                </a:solidFill>
              </a:rPr>
              <a:t>2010 г.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Olga\Documents\Espanol\Clases\Презентация 2 иностранный\англ_французский_немецки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1326" y="2651971"/>
            <a:ext cx="1650943" cy="1650943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408714" y="0"/>
            <a:ext cx="7783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Лингвистическая направленность школы выражена в многообразии иностранных языков, которые в ней преподаются. Помимо первого иностранного (английского, немецкого) можно выбрать второй иностранный(французский, немецкий, испанский или китайский язык). </a:t>
            </a:r>
            <a:endParaRPr lang="ru-RU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4294414"/>
            <a:ext cx="62701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Школа развивалась, расширяя спектр преподавания иностранных языков: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97522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425" y="0"/>
            <a:ext cx="9404723" cy="849086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Учебная деятельность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" y="5155347"/>
            <a:ext cx="12192000" cy="17026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Открытый урок  испанского языка по теме «</a:t>
            </a:r>
            <a:r>
              <a:rPr lang="ru-RU" sz="2400" b="1" i="1" dirty="0" smtClean="0">
                <a:solidFill>
                  <a:srgbClr val="FF0000"/>
                </a:solidFill>
              </a:rPr>
              <a:t>Мой испанский мир» </a:t>
            </a:r>
            <a:r>
              <a:rPr lang="ru-RU" sz="2400" dirty="0" smtClean="0">
                <a:solidFill>
                  <a:srgbClr val="FF0000"/>
                </a:solidFill>
              </a:rPr>
              <a:t>для  корреспондента </a:t>
            </a:r>
            <a:r>
              <a:rPr lang="ru-RU" sz="2400" b="1" dirty="0" smtClean="0">
                <a:solidFill>
                  <a:srgbClr val="FF0000"/>
                </a:solidFill>
              </a:rPr>
              <a:t>Агентства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s-ES" sz="2400" b="1" i="1" dirty="0" smtClean="0">
                <a:solidFill>
                  <a:srgbClr val="FF0000"/>
                </a:solidFill>
              </a:rPr>
              <a:t>EFE</a:t>
            </a:r>
            <a:r>
              <a:rPr lang="ru-RU" sz="2400" b="1" i="1" dirty="0" smtClean="0">
                <a:solidFill>
                  <a:srgbClr val="FF0000"/>
                </a:solidFill>
              </a:rPr>
              <a:t> (Испания)</a:t>
            </a:r>
            <a:r>
              <a:rPr lang="es-ES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в Москве  </a:t>
            </a:r>
            <a:r>
              <a:rPr lang="ru-RU" sz="2400" i="1" dirty="0" smtClean="0">
                <a:solidFill>
                  <a:srgbClr val="FF0000"/>
                </a:solidFill>
              </a:rPr>
              <a:t>Хосе Игнасио Ортеги.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9666" y="1653777"/>
            <a:ext cx="4522334" cy="339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AutoShape 4" descr="https://apf.mail.ru/cgi-bin/readmsg?id=15912900410829536703;0;1&amp;exif=1&amp;full=1&amp;x-email=smirnova_o_s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26" name="AutoShape 6" descr="https://apf.mail.ru/cgi-bin/readmsg?id=15912900410829536703;0;1&amp;exif=1&amp;full=1&amp;x-email=smirnova_o_s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29" name="AutoShape 9" descr="https://apf.mail.ru/cgi-bin/readmsg?id=15912898901210474070;0;1&amp;exif=1&amp;full=1&amp;x-email=smirnova_o_s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81843"/>
            <a:ext cx="4590445" cy="3442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24543" y="744778"/>
            <a:ext cx="1120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/>
              <a:t>Кафедра иностранных языков ММШ сотрудничает с городским методическим центром и многими российскими и международными организациями.</a:t>
            </a:r>
            <a:endParaRPr lang="ru-RU" sz="2400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8327" y="2294675"/>
            <a:ext cx="3950834" cy="2963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3141050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3850" y="994057"/>
            <a:ext cx="3573112" cy="476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127844" y="5657671"/>
            <a:ext cx="5663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dirty="0" smtClean="0"/>
              <a:t>Курс проводили </a:t>
            </a:r>
            <a:r>
              <a:rPr lang="ru-RU" dirty="0" err="1" smtClean="0"/>
              <a:t>Эладио</a:t>
            </a:r>
            <a:r>
              <a:rPr lang="ru-RU" dirty="0" smtClean="0"/>
              <a:t> </a:t>
            </a:r>
            <a:r>
              <a:rPr lang="ru-RU" dirty="0" err="1" smtClean="0"/>
              <a:t>Дуке</a:t>
            </a:r>
            <a:r>
              <a:rPr lang="ru-RU" dirty="0" smtClean="0"/>
              <a:t> </a:t>
            </a:r>
            <a:r>
              <a:rPr lang="ru-RU" dirty="0" err="1" smtClean="0"/>
              <a:t>Гомес</a:t>
            </a:r>
            <a:r>
              <a:rPr lang="ru-RU" dirty="0" smtClean="0"/>
              <a:t> и Белен </a:t>
            </a:r>
            <a:r>
              <a:rPr lang="ru-RU" dirty="0" err="1" smtClean="0"/>
              <a:t>Доблас</a:t>
            </a:r>
            <a:r>
              <a:rPr lang="ru-RU" dirty="0" smtClean="0"/>
              <a:t> </a:t>
            </a:r>
            <a:r>
              <a:rPr lang="ru-RU" dirty="0" err="1" smtClean="0"/>
              <a:t>Альварес</a:t>
            </a:r>
            <a:r>
              <a:rPr lang="ru-RU" dirty="0" smtClean="0"/>
              <a:t> – преподаватели Международного Университета </a:t>
            </a:r>
            <a:r>
              <a:rPr lang="ru-RU" dirty="0" err="1" smtClean="0"/>
              <a:t>Менендес</a:t>
            </a:r>
            <a:r>
              <a:rPr lang="ru-RU" dirty="0" smtClean="0"/>
              <a:t> </a:t>
            </a:r>
            <a:r>
              <a:rPr lang="ru-RU" dirty="0" err="1" smtClean="0"/>
              <a:t>Пелайо</a:t>
            </a:r>
            <a:r>
              <a:rPr lang="ru-RU" dirty="0" smtClean="0"/>
              <a:t> (</a:t>
            </a:r>
            <a:r>
              <a:rPr lang="ru-RU" dirty="0" err="1" smtClean="0"/>
              <a:t>г.Сантандер</a:t>
            </a:r>
            <a:r>
              <a:rPr lang="ru-RU" dirty="0" smtClean="0"/>
              <a:t>, Испания).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171488" cy="5561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4828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Повышение квалификации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46" y="4694830"/>
            <a:ext cx="4694830" cy="2163170"/>
          </a:xfrm>
        </p:spPr>
        <p:txBody>
          <a:bodyPr>
            <a:normAutofit fontScale="92500"/>
          </a:bodyPr>
          <a:lstStyle/>
          <a:p>
            <a:pPr marL="0">
              <a:spcBef>
                <a:spcPts val="600"/>
              </a:spcBef>
              <a:buNone/>
            </a:pPr>
            <a:r>
              <a:rPr lang="ru-RU" dirty="0" smtClean="0"/>
              <a:t>Городской методический центр совместно с Министерством образования и профессиональной подготовки Испании организовал в ноябре 2019г. интенсивный курс повышения квалификации для учителей испанского языка. 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8712" y="218361"/>
            <a:ext cx="3919181" cy="52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0411" y="224118"/>
            <a:ext cx="9404723" cy="1017827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образование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00100" y="1632857"/>
            <a:ext cx="1139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одготовка учащихся к сдаче международного экзамена </a:t>
            </a:r>
            <a:r>
              <a:rPr lang="es-ES" sz="2400" dirty="0" smtClean="0"/>
              <a:t>DELE</a:t>
            </a:r>
            <a:endParaRPr lang="ru-RU" sz="24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878106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5" y="4199802"/>
            <a:ext cx="3322748" cy="265819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isometricTopUp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634" y="245972"/>
            <a:ext cx="3232597" cy="254629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5405" y="3092603"/>
            <a:ext cx="2633305" cy="351107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4842"/>
            <a:ext cx="3082366" cy="20964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scene3d>
            <a:camera prst="isometricOffAxis2Right"/>
            <a:lightRig rig="threePt" dir="t"/>
          </a:scene3d>
        </p:spPr>
      </p:pic>
      <p:sp>
        <p:nvSpPr>
          <p:cNvPr id="11" name="TextBox 10"/>
          <p:cNvSpPr txBox="1"/>
          <p:nvPr/>
        </p:nvSpPr>
        <p:spPr>
          <a:xfrm>
            <a:off x="3039375" y="1697921"/>
            <a:ext cx="643345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Выезжая на языковую практику, дети знакомятся с историей и культурой изучаемого языка, приобретают опыт общения в языковой среде. Присутствие социокультурного компонента  открывает перед учащимися  новые возможности.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306285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b="1" i="1" dirty="0" smtClean="0">
                <a:solidFill>
                  <a:schemeClr val="accent2"/>
                </a:solidFill>
              </a:rPr>
              <a:t/>
            </a:r>
            <a:br>
              <a:rPr lang="ru-RU" b="1" i="1" dirty="0" smtClean="0">
                <a:solidFill>
                  <a:schemeClr val="accent2"/>
                </a:solidFill>
              </a:rPr>
            </a:br>
            <a:r>
              <a:rPr lang="ru-RU" sz="4800" b="1" i="1" dirty="0" smtClean="0">
                <a:solidFill>
                  <a:srgbClr val="FF0000"/>
                </a:solidFill>
              </a:rPr>
              <a:t>Языковая практика в странах изучаемого языка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6908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4" y="-604157"/>
            <a:ext cx="5300630" cy="35249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87" y="-538843"/>
            <a:ext cx="5417713" cy="406328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perspectiveContrastingLef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487" y="2046517"/>
            <a:ext cx="3314698" cy="4419597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71972" y="1730829"/>
            <a:ext cx="3269796" cy="435972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0053" y="1992086"/>
            <a:ext cx="3845376" cy="512716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57470"/>
            <a:ext cx="7886699" cy="1400530"/>
          </a:xfrm>
          <a:scene3d>
            <a:camera prst="perspectiveContrastingRightFacing"/>
            <a:lightRig rig="threePt" dir="t"/>
          </a:scene3d>
        </p:spPr>
        <p:txBody>
          <a:bodyPr/>
          <a:lstStyle/>
          <a:p>
            <a:pPr algn="ctr"/>
            <a:r>
              <a:rPr lang="ru-RU" b="1" dirty="0" smtClean="0"/>
              <a:t>Сеговия-Авила-Саламанка (Испания)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2905869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175" y="452718"/>
            <a:ext cx="11062168" cy="1400530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Спасибо за внимание</a:t>
            </a:r>
            <a:r>
              <a:rPr lang="en-US" sz="4800" b="1" dirty="0" smtClean="0">
                <a:solidFill>
                  <a:srgbClr val="FF0000"/>
                </a:solidFill>
              </a:rPr>
              <a:t>!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9086" y="1812471"/>
            <a:ext cx="6825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latin typeface="Agency FB" pitchFamily="34" charset="0"/>
              </a:rPr>
              <a:t>! Gracias por su atención!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26915058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1101</TotalTime>
  <Words>204</Words>
  <Application>Microsoft Office PowerPoint</Application>
  <PresentationFormat>Широкоэкранный</PresentationFormat>
  <Paragraphs>19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Agency FB</vt:lpstr>
      <vt:lpstr>Arial</vt:lpstr>
      <vt:lpstr>Calibri</vt:lpstr>
      <vt:lpstr>Century Gothic</vt:lpstr>
      <vt:lpstr>Wingdings 3</vt:lpstr>
      <vt:lpstr>Ион</vt:lpstr>
      <vt:lpstr>Второй иностранный язык (испанский)        в ММШ</vt:lpstr>
      <vt:lpstr>Презентация PowerPoint</vt:lpstr>
      <vt:lpstr>Учебная деятельность</vt:lpstr>
      <vt:lpstr>Повышение квалификации</vt:lpstr>
      <vt:lpstr>Дополнительное образование </vt:lpstr>
      <vt:lpstr>    Языковая практика в странах изучаемого языка</vt:lpstr>
      <vt:lpstr>Сеговия-Авила-Саламанка (Испания)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Поездка в Европу</dc:title>
  <dc:creator>user</dc:creator>
  <cp:lastModifiedBy>Учетная запись Майкрософт</cp:lastModifiedBy>
  <cp:revision>147</cp:revision>
  <dcterms:created xsi:type="dcterms:W3CDTF">2014-04-13T12:03:22Z</dcterms:created>
  <dcterms:modified xsi:type="dcterms:W3CDTF">2023-02-11T20:24:47Z</dcterms:modified>
</cp:coreProperties>
</file>