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652" y="222069"/>
            <a:ext cx="8001000" cy="4820194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Рекомендации </a:t>
            </a:r>
            <a:r>
              <a:rPr lang="ru-RU" sz="3600" b="1" i="1" dirty="0"/>
              <a:t>учителям по взаимодействию с учащимися, испытывающими эмоциональные и поведенческие трудности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86395" y="5172891"/>
            <a:ext cx="6400800" cy="10885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2: Неуспевающие дети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4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168434"/>
            <a:ext cx="8534400" cy="382596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+mn-lt"/>
              </a:rPr>
              <a:t>Неуспеваемость – это отставание в учении, при котором за отведенное время учащийся не овладевает на удовлетворительном уровне знаниями, предусмотренными учебной программой, а также весь комплекс проблем, который может сложиться у ребенка в связи с систематическим обучением (как в группе, так и индивидуально).</a:t>
            </a: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947057"/>
          </a:xfrm>
        </p:spPr>
        <p:txBody>
          <a:bodyPr/>
          <a:lstStyle/>
          <a:p>
            <a:r>
              <a:rPr lang="ru-RU" dirty="0"/>
              <a:t>   </a:t>
            </a:r>
            <a:r>
              <a:rPr lang="ru-RU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Что же такое неуспеваемость?  </a:t>
            </a:r>
            <a:endParaRPr lang="ru-RU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1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1045029"/>
            <a:ext cx="10340839" cy="5643154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+mn-lt"/>
              </a:rPr>
              <a:t>•	Создать доброжелательную атмосферу при опросе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Не увеличивать темп опроса, даже несколько снизить его, разрешить ученикам дольше готовиться у доски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Предложить ученику примерный план ответа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Предложить пользоваться наглядными пособиями по теме ответа, которые помогут ученику изложить суть тематики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Стимулировать учащихся положительной оценкой, похвалой, подбадриванием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При изложении нового материала необходимо: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Поддержать интерес к усвоению темы учащимися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Обращаться к неуспевающим и слабым ученикам с вопросами, определяющими степень их понимания учебного материала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•	Привлекать слабоуспевающих учеников к помощи при подготовке приборов, пособий, опытов и т.д.</a:t>
            </a:r>
            <a:br>
              <a:rPr lang="ru-RU" sz="2000" dirty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470262"/>
            <a:ext cx="9400314" cy="9927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chemeClr val="tx1">
                    <a:lumMod val="95000"/>
                  </a:schemeClr>
                </a:solidFill>
              </a:rPr>
              <a:t>Рекомендации учителям по работе с неуспевающими учащимися на уроке</a:t>
            </a:r>
            <a:endParaRPr lang="ru-RU" sz="26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128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475" y="477035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dirty="0"/>
              <a:t>Самостоятельная работа на уроке, рекомендации: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763486"/>
            <a:ext cx="9178245" cy="45850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300" dirty="0">
                <a:solidFill>
                  <a:schemeClr val="tx1">
                    <a:lumMod val="95000"/>
                  </a:schemeClr>
                </a:solidFill>
              </a:rPr>
              <a:t>Разбить задания на этапы, части</a:t>
            </a:r>
          </a:p>
          <a:p>
            <a:pPr lvl="0"/>
            <a:r>
              <a:rPr lang="ru-RU" sz="2300" dirty="0">
                <a:solidFill>
                  <a:schemeClr val="tx1">
                    <a:lumMod val="95000"/>
                  </a:schemeClr>
                </a:solidFill>
              </a:rPr>
              <a:t>Напоминать об аналогичных заданиях выполненных ранее учащимися</a:t>
            </a:r>
          </a:p>
          <a:p>
            <a:pPr lvl="0"/>
            <a:r>
              <a:rPr lang="ru-RU" sz="2300" dirty="0">
                <a:solidFill>
                  <a:schemeClr val="tx1">
                    <a:lumMod val="95000"/>
                  </a:schemeClr>
                </a:solidFill>
              </a:rPr>
              <a:t>Ссылаться на приемы и способы выполнения задач и примеров</a:t>
            </a:r>
          </a:p>
          <a:p>
            <a:pPr lvl="0"/>
            <a:r>
              <a:rPr lang="ru-RU" sz="2300" dirty="0">
                <a:solidFill>
                  <a:schemeClr val="tx1">
                    <a:lumMod val="95000"/>
                  </a:schemeClr>
                </a:solidFill>
              </a:rPr>
              <a:t>Напоминать о правилах и свойствах необходимых при выполнении учебного материала</a:t>
            </a:r>
          </a:p>
          <a:p>
            <a:pPr lvl="0"/>
            <a:r>
              <a:rPr lang="ru-RU" sz="2300" dirty="0">
                <a:solidFill>
                  <a:schemeClr val="tx1">
                    <a:lumMod val="95000"/>
                  </a:schemeClr>
                </a:solidFill>
              </a:rPr>
              <a:t>Помочь в нахождении рациональных путей выполнения заданий и упражнений</a:t>
            </a:r>
          </a:p>
          <a:p>
            <a:pPr lvl="0"/>
            <a:r>
              <a:rPr lang="ru-RU" sz="2300" dirty="0">
                <a:solidFill>
                  <a:schemeClr val="tx1">
                    <a:lumMod val="95000"/>
                  </a:schemeClr>
                </a:solidFill>
              </a:rPr>
              <a:t>Инструктировать о правилах оформления выполненных заданий</a:t>
            </a:r>
          </a:p>
          <a:p>
            <a:pPr lvl="0"/>
            <a:r>
              <a:rPr lang="ru-RU" sz="2300" dirty="0">
                <a:solidFill>
                  <a:schemeClr val="tx1">
                    <a:lumMod val="95000"/>
                  </a:schemeClr>
                </a:solidFill>
              </a:rPr>
              <a:t>Стимулировать самостоятельность в выполнении заданий слабоуспевающими учениками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721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195" y="516223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dirty="0"/>
              <a:t>Организация самостоятельной работы: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502230"/>
            <a:ext cx="9583194" cy="5042262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Выбрать для учащихся наиболее подходящую и рациональную систему заданий и упражнений, не стремиться механически, увеличить число учебного материала</a:t>
            </a:r>
          </a:p>
          <a:p>
            <a:pPr lvl="0"/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Объяснить в подробностях последовательность выполнения задач, упражнений, опытов и т. д.</a:t>
            </a:r>
          </a:p>
          <a:p>
            <a:pPr lvl="0"/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Предупредить о возможных затруднениях в выполнении заданий, использовать наглядные пособия в виде карточек с направляющим планом действий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68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4658" y="320280"/>
            <a:ext cx="8534400" cy="1507067"/>
          </a:xfrm>
        </p:spPr>
        <p:txBody>
          <a:bodyPr>
            <a:normAutofit/>
          </a:bodyPr>
          <a:lstStyle/>
          <a:p>
            <a:r>
              <a:rPr lang="ru-RU" dirty="0" smtClean="0"/>
              <a:t>Советы учителю</a:t>
            </a:r>
            <a:r>
              <a:rPr lang="ru-RU" dirty="0"/>
              <a:t>, работающему с проблемными </a:t>
            </a:r>
            <a:r>
              <a:rPr lang="ru-RU" dirty="0" smtClean="0"/>
              <a:t>детьми: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2194560"/>
            <a:ext cx="10275525" cy="427155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создавайте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в классе благоприятный психологический климат</a:t>
            </a:r>
          </a:p>
          <a:p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не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раздражайтесь,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будь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терпеливы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и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настойчивы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требуя,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учитывайте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реальные возможности ученика</a:t>
            </a:r>
          </a:p>
          <a:p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каждому ученику- индивидуальный подход; дозированный темп и объем работы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учитывайте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зоны ближайшего развития, постепенно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увеличивайте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и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усложняйте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нагрузку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учите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посильным приемам регуляции поведения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487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580606"/>
            <a:ext cx="8534400" cy="4413793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5712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</TotalTime>
  <Words>202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Сектор</vt:lpstr>
      <vt:lpstr>Рекомендации учителям по взаимодействию с учащимися, испытывающими эмоциональные и поведенческие трудности </vt:lpstr>
      <vt:lpstr>Неуспеваемость – это отставание в учении, при котором за отведенное время учащийся не овладевает на удовлетворительном уровне знаниями, предусмотренными учебной программой, а также весь комплекс проблем, который может сложиться у ребенка в связи с систематическим обучением (как в группе, так и индивидуально).</vt:lpstr>
      <vt:lpstr>• Создать доброжелательную атмосферу при опросе • Не увеличивать темп опроса, даже несколько снизить его, разрешить ученикам дольше готовиться у доски • Предложить ученику примерный план ответа • Предложить пользоваться наглядными пособиями по теме ответа, которые помогут ученику изложить суть тематики • Стимулировать учащихся положительной оценкой, похвалой, подбадриванием • При изложении нового материала необходимо: • Поддержать интерес к усвоению темы учащимися • Обращаться к неуспевающим и слабым ученикам с вопросами, определяющими степень их понимания учебного материала • Привлекать слабоуспевающих учеников к помощи при подготовке приборов, пособий, опытов и т.д. </vt:lpstr>
      <vt:lpstr>Самостоятельная работа на уроке, рекомендации: </vt:lpstr>
      <vt:lpstr>Организация самостоятельной работы: </vt:lpstr>
      <vt:lpstr>Советы учителю, работающему с проблемными детьми: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учителям по взаимодействию с учащимися, испытывающими эмоциональные и поведенческие трудности </dc:title>
  <dc:creator>User404</dc:creator>
  <cp:lastModifiedBy>User404</cp:lastModifiedBy>
  <cp:revision>6</cp:revision>
  <dcterms:created xsi:type="dcterms:W3CDTF">2022-06-14T09:02:59Z</dcterms:created>
  <dcterms:modified xsi:type="dcterms:W3CDTF">2022-06-14T09:21:56Z</dcterms:modified>
</cp:coreProperties>
</file>