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8" r:id="rId2"/>
    <p:sldId id="276" r:id="rId3"/>
    <p:sldId id="296" r:id="rId4"/>
    <p:sldId id="297" r:id="rId5"/>
    <p:sldId id="277" r:id="rId6"/>
    <p:sldId id="295" r:id="rId7"/>
    <p:sldId id="281" r:id="rId8"/>
    <p:sldId id="282" r:id="rId9"/>
    <p:sldId id="298" r:id="rId10"/>
    <p:sldId id="301" r:id="rId11"/>
    <p:sldId id="293" r:id="rId12"/>
    <p:sldId id="294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00FF"/>
    <a:srgbClr val="E62A72"/>
    <a:srgbClr val="EC7E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E5942D-7F84-46D8-BFE8-94854A8C6A5D}" type="datetimeFigureOut">
              <a:rPr lang="ru-RU"/>
              <a:pPr>
                <a:defRPr/>
              </a:pPr>
              <a:t>14.06.2022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CA11BA-613D-4DC8-A419-D9FBE68E52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60E059-6F00-434D-9F32-3F44F9BA4C29}" type="datetimeFigureOut">
              <a:rPr lang="ru-RU"/>
              <a:pPr>
                <a:defRPr/>
              </a:pPr>
              <a:t>14.06.2022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B7DA0A-30EB-4045-8EFD-085C19142B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6708A9-F8A0-4EE0-A0D6-F40E88C1BF4E}" type="datetimeFigureOut">
              <a:rPr lang="ru-RU"/>
              <a:pPr>
                <a:defRPr/>
              </a:pPr>
              <a:t>14.06.2022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016205-C947-4C53-BDAB-67333C4300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70AC9D-49FB-4F6E-AD75-EEDD738DB822}" type="datetimeFigureOut">
              <a:rPr lang="ru-RU"/>
              <a:pPr>
                <a:defRPr/>
              </a:pPr>
              <a:t>14.06.2022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18633B-8680-4BAA-AC44-3BC6E7C372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CB117C-41D4-4868-95A2-DB153F2CC130}" type="datetimeFigureOut">
              <a:rPr lang="ru-RU"/>
              <a:pPr>
                <a:defRPr/>
              </a:pPr>
              <a:t>14.06.2022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DCAF6C-60B1-4B7B-8493-65AF9B609D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C6AD11-59F4-47C5-80F3-CB2601FFA0C8}" type="datetimeFigureOut">
              <a:rPr lang="ru-RU"/>
              <a:pPr>
                <a:defRPr/>
              </a:pPr>
              <a:t>14.06.2022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4C4D2E-339B-49C7-9A60-A586A18BFA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677F1E-0282-47DE-B8CF-C7C65D48D6B7}" type="datetimeFigureOut">
              <a:rPr lang="ru-RU"/>
              <a:pPr>
                <a:defRPr/>
              </a:pPr>
              <a:t>14.06.2022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CF9DF9-55DC-43DB-A5EA-829E8773D3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EE09C8-07BF-43E3-AE6D-A1CFCBE24CDC}" type="datetimeFigureOut">
              <a:rPr lang="ru-RU"/>
              <a:pPr>
                <a:defRPr/>
              </a:pPr>
              <a:t>14.06.2022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741B1B-69ED-430D-B6A6-B0F15B11DE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EB1CDE-EA8E-4F4E-B162-CED205CAC88E}" type="datetimeFigureOut">
              <a:rPr lang="ru-RU"/>
              <a:pPr>
                <a:defRPr/>
              </a:pPr>
              <a:t>14.06.2022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D647C9-470C-4257-895E-B0B331A8B0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0A3131-A730-4844-963F-5FE4908B4028}" type="datetimeFigureOut">
              <a:rPr lang="ru-RU"/>
              <a:pPr>
                <a:defRPr/>
              </a:pPr>
              <a:t>14.06.2022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8ECB5F-E50F-42FC-A951-8D360FDB8D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D6F1F3-60B3-4104-AF7A-EF16726F499B}" type="datetimeFigureOut">
              <a:rPr lang="ru-RU"/>
              <a:pPr>
                <a:defRPr/>
              </a:pPr>
              <a:t>14.06.2022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9E237A-F5A3-41EB-9979-4BE19890B0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37957A6-DDD9-4454-940E-9267ED6DDF8E}" type="datetimeFigureOut">
              <a:rPr lang="ru-RU"/>
              <a:pPr>
                <a:defRPr/>
              </a:pPr>
              <a:t>14.06.2022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2D40F46-7600-448A-9DEB-04F2723E4E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85875" y="2071688"/>
            <a:ext cx="6500813" cy="1470025"/>
          </a:xfrm>
        </p:spPr>
        <p:txBody>
          <a:bodyPr/>
          <a:lstStyle/>
          <a:p>
            <a:pPr>
              <a:defRPr/>
            </a:pP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Garamond" pitchFamily="18" charset="0"/>
                <a:cs typeface="Courier New" pitchFamily="49" charset="0"/>
              </a:rPr>
              <a:t>Кризисы взросления школьника</a:t>
            </a:r>
            <a:endParaRPr lang="ru-RU" b="1" dirty="0">
              <a:solidFill>
                <a:schemeClr val="accent2">
                  <a:lumMod val="75000"/>
                </a:schemeClr>
              </a:solidFill>
              <a:latin typeface="Garamond" pitchFamily="18" charset="0"/>
              <a:cs typeface="Courier New" pitchFamily="49" charset="0"/>
            </a:endParaRPr>
          </a:p>
        </p:txBody>
      </p:sp>
      <p:sp>
        <p:nvSpPr>
          <p:cNvPr id="2051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429125" y="3929063"/>
            <a:ext cx="2571750" cy="1428750"/>
          </a:xfrm>
        </p:spPr>
        <p:txBody>
          <a:bodyPr/>
          <a:lstStyle/>
          <a:p>
            <a:endParaRPr lang="ru-RU" altLang="ru-RU" smtClean="0">
              <a:solidFill>
                <a:srgbClr val="984807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Неля\Desktop\eschool-heade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1628800"/>
            <a:ext cx="6912768" cy="3312368"/>
          </a:xfrm>
          <a:prstGeom prst="rect">
            <a:avLst/>
          </a:prstGeom>
          <a:noFill/>
        </p:spPr>
      </p:pic>
      <p:pic>
        <p:nvPicPr>
          <p:cNvPr id="9220" name="Содержимое 3" descr="глобус 3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28384" y="3861048"/>
            <a:ext cx="1000125" cy="14446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" name="Содержимое 4" descr="свиток 5.pn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7188" y="142875"/>
            <a:ext cx="842962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37"/>
          </a:xfrm>
        </p:spPr>
        <p:txBody>
          <a:bodyPr/>
          <a:lstStyle/>
          <a:p>
            <a:pPr>
              <a:defRPr/>
            </a:pPr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  <a:latin typeface="Garamond" pitchFamily="18" charset="0"/>
              </a:rPr>
              <a:t>Советы родителям</a:t>
            </a:r>
            <a:endParaRPr lang="ru-RU" sz="3600" dirty="0">
              <a:solidFill>
                <a:schemeClr val="accent2">
                  <a:lumMod val="75000"/>
                </a:schemeClr>
              </a:solidFill>
              <a:latin typeface="Garamond" pitchFamily="18" charset="0"/>
            </a:endParaRPr>
          </a:p>
        </p:txBody>
      </p:sp>
      <p:sp>
        <p:nvSpPr>
          <p:cNvPr id="8197" name="Содержимое 5"/>
          <p:cNvSpPr>
            <a:spLocks noGrp="1"/>
          </p:cNvSpPr>
          <p:nvPr>
            <p:ph idx="1"/>
          </p:nvPr>
        </p:nvSpPr>
        <p:spPr>
          <a:xfrm>
            <a:off x="457200" y="2564904"/>
            <a:ext cx="8291264" cy="3561259"/>
          </a:xfrm>
        </p:spPr>
        <p:txBody>
          <a:bodyPr/>
          <a:lstStyle/>
          <a:p>
            <a:endParaRPr lang="ru-RU" sz="1600" b="1" dirty="0" smtClean="0"/>
          </a:p>
          <a:p>
            <a:endParaRPr lang="ru-RU" sz="1600" b="1" dirty="0" smtClean="0"/>
          </a:p>
          <a:p>
            <a:endParaRPr lang="ru-RU" sz="1600" b="1" dirty="0" smtClean="0"/>
          </a:p>
          <a:p>
            <a:endParaRPr lang="ru-RU" sz="1600" b="1" dirty="0" smtClean="0"/>
          </a:p>
          <a:p>
            <a:endParaRPr lang="ru-RU" sz="1600" b="1" dirty="0" smtClean="0"/>
          </a:p>
          <a:p>
            <a:endParaRPr lang="ru-RU" sz="1600" b="1" dirty="0" smtClean="0"/>
          </a:p>
          <a:p>
            <a:endParaRPr lang="ru-RU" sz="1600" b="1" dirty="0" smtClean="0"/>
          </a:p>
          <a:p>
            <a:pPr>
              <a:buNone/>
            </a:pPr>
            <a:endParaRPr lang="ru-RU" sz="1600" b="1" dirty="0" smtClean="0"/>
          </a:p>
          <a:p>
            <a:pPr>
              <a:buNone/>
            </a:pPr>
            <a:endParaRPr lang="ru-RU" altLang="ru-RU" sz="1600" dirty="0" smtClean="0"/>
          </a:p>
        </p:txBody>
      </p:sp>
      <p:sp>
        <p:nvSpPr>
          <p:cNvPr id="7" name="Прямоугольник 6"/>
          <p:cNvSpPr/>
          <p:nvPr/>
        </p:nvSpPr>
        <p:spPr>
          <a:xfrm>
            <a:off x="539552" y="5013176"/>
            <a:ext cx="756084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dirty="0" smtClean="0"/>
              <a:t>Существуют слова, которые поддерживают детей, например: «Зная тебя, я уверен, что ты все сделаешь хорошо», «Ты знаешь это очень хорошо». Поддерживать можно посредством прикосновений, совместных действий, физического соучастия, выражение лица.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0" name="Содержимое 3" descr="глобус 3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688" y="5214938"/>
            <a:ext cx="1000125" cy="14446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" name="Содержимое 4" descr="свиток 5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188" y="142875"/>
            <a:ext cx="842962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37"/>
          </a:xfrm>
        </p:spPr>
        <p:txBody>
          <a:bodyPr/>
          <a:lstStyle/>
          <a:p>
            <a:pPr>
              <a:defRPr/>
            </a:pPr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  <a:latin typeface="Garamond" pitchFamily="18" charset="0"/>
              </a:rPr>
              <a:t>Подведение итогов </a:t>
            </a:r>
            <a:endParaRPr lang="ru-RU" sz="3600" dirty="0">
              <a:solidFill>
                <a:schemeClr val="accent2">
                  <a:lumMod val="75000"/>
                </a:schemeClr>
              </a:solidFill>
              <a:latin typeface="Garamond" pitchFamily="18" charset="0"/>
            </a:endParaRPr>
          </a:p>
        </p:txBody>
      </p:sp>
      <p:sp>
        <p:nvSpPr>
          <p:cNvPr id="11269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altLang="ru-RU" sz="2800" dirty="0" smtClean="0"/>
              <a:t>Сегодня мы рассмотрели, в чем причины кризисов взросления наших детей. </a:t>
            </a:r>
            <a:r>
              <a:rPr lang="ru-RU" altLang="ru-RU" sz="2800" smtClean="0"/>
              <a:t>Обсудите информацию, полученную на собрании, с другими членами семьи, выработайте единую линию поведения, постарайтесь набраться терпения, избегайте наказаний в этот период.</a:t>
            </a:r>
          </a:p>
          <a:p>
            <a:endParaRPr lang="ru-RU" alt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0" name="Содержимое 3" descr="глобус 3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688" y="5214938"/>
            <a:ext cx="1000125" cy="14446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" name="Содержимое 4" descr="свиток 5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188" y="142875"/>
            <a:ext cx="842962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2292" name="WordArt 3"/>
          <p:cNvSpPr>
            <a:spLocks noChangeArrowheads="1" noChangeShapeType="1" noTextEdit="1"/>
          </p:cNvSpPr>
          <p:nvPr/>
        </p:nvSpPr>
        <p:spPr bwMode="auto">
          <a:xfrm>
            <a:off x="785813" y="1928813"/>
            <a:ext cx="7567612" cy="3609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Front">
                <a:rot lat="20519995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Спасибо </a:t>
            </a:r>
          </a:p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за внимание!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4" descr="свиток 5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88" y="142875"/>
            <a:ext cx="8429625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Garamond" pitchFamily="18" charset="0"/>
              </a:rPr>
              <a:t>Проблема</a:t>
            </a:r>
            <a:endParaRPr lang="ru-RU" b="1" dirty="0">
              <a:solidFill>
                <a:schemeClr val="accent2">
                  <a:lumMod val="75000"/>
                </a:schemeClr>
              </a:solidFill>
              <a:latin typeface="Garamond" pitchFamily="18" charset="0"/>
            </a:endParaRPr>
          </a:p>
        </p:txBody>
      </p:sp>
      <p:sp>
        <p:nvSpPr>
          <p:cNvPr id="3076" name="Содержимое 4"/>
          <p:cNvSpPr>
            <a:spLocks noGrp="1"/>
          </p:cNvSpPr>
          <p:nvPr>
            <p:ph idx="1"/>
          </p:nvPr>
        </p:nvSpPr>
        <p:spPr>
          <a:xfrm>
            <a:off x="457200" y="1600200"/>
            <a:ext cx="8147248" cy="4525963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altLang="ru-RU" sz="1600" b="1" dirty="0" smtClean="0">
                <a:latin typeface="Times New Roman" pitchFamily="18" charset="0"/>
                <a:cs typeface="Times New Roman" pitchFamily="18" charset="0"/>
              </a:rPr>
              <a:t>Пятый класс…</a:t>
            </a:r>
            <a:r>
              <a:rPr lang="ru-RU" altLang="ru-RU" sz="1600" dirty="0" smtClean="0">
                <a:latin typeface="Times New Roman" pitchFamily="18" charset="0"/>
                <a:cs typeface="Times New Roman" pitchFamily="18" charset="0"/>
              </a:rPr>
              <a:t> Этот период  – важная ступень в жизни ребенка. Они уже осознают себя старшими. С одной стороны , испытывают чувство гордости за свой статус, с другой стороны, страх перед переходом в среднее звено. Мы, взрослые, не забываем напоминать им об этом лишний раз, когда необходимо указать ребенку на его промахи, тем самым повышая уровень тревожности перед встречей с новыми условиями обучения, новыми учителями, одноклассниками или даже школой.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endParaRPr lang="ru-RU" alt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Font typeface="Arial" charset="0"/>
              <a:buNone/>
            </a:pPr>
            <a:endParaRPr lang="ru-RU" alt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Font typeface="Arial" charset="0"/>
              <a:buNone/>
            </a:pPr>
            <a:endParaRPr lang="ru-RU" alt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Font typeface="Arial" charset="0"/>
              <a:buNone/>
            </a:pPr>
            <a:endParaRPr lang="ru-RU" alt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Font typeface="Arial" charset="0"/>
              <a:buNone/>
            </a:pPr>
            <a:endParaRPr lang="ru-RU" alt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Font typeface="Arial" charset="0"/>
              <a:buNone/>
            </a:pPr>
            <a:endParaRPr lang="ru-RU" alt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Font typeface="Arial" charset="0"/>
              <a:buNone/>
            </a:pPr>
            <a:endParaRPr lang="ru-RU" alt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Font typeface="Arial" charset="0"/>
              <a:buNone/>
            </a:pPr>
            <a:endParaRPr lang="ru-RU" altLang="ru-RU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Содержимое 3" descr="учебники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58125" y="5715000"/>
            <a:ext cx="1143000" cy="10429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6" name="Picture 2" descr="C:\Users\Неля\Desktop\49612_html_48633229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43608" y="3284984"/>
            <a:ext cx="7124700" cy="31704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4" descr="свиток 5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88" y="142875"/>
            <a:ext cx="8429625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Garamond" pitchFamily="18" charset="0"/>
              </a:rPr>
              <a:t>Проблема</a:t>
            </a:r>
            <a:endParaRPr lang="ru-RU" b="1" dirty="0">
              <a:solidFill>
                <a:schemeClr val="accent2">
                  <a:lumMod val="75000"/>
                </a:schemeClr>
              </a:solidFill>
              <a:latin typeface="Garamond" pitchFamily="18" charset="0"/>
            </a:endParaRPr>
          </a:p>
        </p:txBody>
      </p:sp>
      <p:sp>
        <p:nvSpPr>
          <p:cNvPr id="3076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Часто в этот период от родителей можно услышать такие слова: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altLang="ru-RU" sz="2000" b="1" dirty="0" smtClean="0">
                <a:latin typeface="Times New Roman" pitchFamily="18" charset="0"/>
                <a:cs typeface="Times New Roman" pitchFamily="18" charset="0"/>
              </a:rPr>
              <a:t>«Мой ребенок становится неуправляемым»,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altLang="ru-RU" sz="2000" b="1" dirty="0" smtClean="0">
                <a:latin typeface="Times New Roman" pitchFamily="18" charset="0"/>
                <a:cs typeface="Times New Roman" pitchFamily="18" charset="0"/>
              </a:rPr>
              <a:t>«Как трудно стало с ним общаться.» и т.п..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endParaRPr lang="ru-RU" alt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Font typeface="Arial" charset="0"/>
              <a:buNone/>
            </a:pPr>
            <a:endParaRPr lang="ru-RU" alt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Font typeface="Arial" charset="0"/>
              <a:buNone/>
            </a:pPr>
            <a:endParaRPr lang="ru-RU" alt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Font typeface="Arial" charset="0"/>
              <a:buNone/>
            </a:pPr>
            <a:endParaRPr lang="ru-RU" alt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Font typeface="Arial" charset="0"/>
              <a:buNone/>
            </a:pPr>
            <a:endParaRPr lang="ru-RU" alt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Font typeface="Arial" charset="0"/>
              <a:buNone/>
            </a:pPr>
            <a:endParaRPr lang="ru-RU" altLang="ru-RU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Содержимое 3" descr="учебники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58125" y="5715000"/>
            <a:ext cx="1143000" cy="10429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050" name="Picture 2" descr="C:\Users\Неля\Desktop\jak-povoditisja-z-hlopcem-03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691680" y="2564904"/>
            <a:ext cx="5476875" cy="344403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4" descr="свиток 5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88" y="142875"/>
            <a:ext cx="8429625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alt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Среди учащихся 5 классов выявлены ряд проблем, возникающих в этот период: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b="1" dirty="0">
              <a:solidFill>
                <a:schemeClr val="accent2">
                  <a:lumMod val="75000"/>
                </a:schemeClr>
              </a:solidFill>
              <a:latin typeface="Garamond" pitchFamily="18" charset="0"/>
            </a:endParaRPr>
          </a:p>
        </p:txBody>
      </p:sp>
      <p:sp>
        <p:nvSpPr>
          <p:cNvPr id="3076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Arial" charset="0"/>
              <a:buNone/>
            </a:pPr>
            <a:endParaRPr lang="ru-RU" alt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Font typeface="Arial" charset="0"/>
              <a:buNone/>
            </a:pPr>
            <a:endParaRPr lang="ru-RU" alt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altLang="ru-RU" sz="2000" b="1" dirty="0" smtClean="0">
                <a:latin typeface="Times New Roman" pitchFamily="18" charset="0"/>
                <a:cs typeface="Times New Roman" pitchFamily="18" charset="0"/>
              </a:rPr>
              <a:t>1.Трудности при взаимодействии с учителями.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altLang="ru-RU" sz="2000" b="1" dirty="0" smtClean="0">
                <a:latin typeface="Times New Roman" pitchFamily="18" charset="0"/>
                <a:cs typeface="Times New Roman" pitchFamily="18" charset="0"/>
              </a:rPr>
              <a:t>2.Тревожность при ответах у доски.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altLang="ru-RU" sz="2000" b="1" dirty="0" smtClean="0">
                <a:latin typeface="Times New Roman" pitchFamily="18" charset="0"/>
                <a:cs typeface="Times New Roman" pitchFamily="18" charset="0"/>
              </a:rPr>
              <a:t>3.Страх перед контрольными работами.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altLang="ru-RU" sz="2000" b="1" dirty="0" smtClean="0">
                <a:latin typeface="Times New Roman" pitchFamily="18" charset="0"/>
                <a:cs typeface="Times New Roman" pitchFamily="18" charset="0"/>
              </a:rPr>
              <a:t>4.Неспособность писать и думать в задаваемом учителем темпе.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altLang="ru-RU" sz="2000" b="1" dirty="0" smtClean="0">
                <a:latin typeface="Times New Roman" pitchFamily="18" charset="0"/>
                <a:cs typeface="Times New Roman" pitchFamily="18" charset="0"/>
              </a:rPr>
              <a:t>5.Увеличение учебной нагрузки при выполнении домашних заданий</a:t>
            </a:r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Arial" charset="0"/>
              <a:buNone/>
            </a:pPr>
            <a:endParaRPr lang="ru-RU" alt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None/>
            </a:pPr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Причина кроется совсем не во внешних факторах. Просто ребенок подходит к периоду кризиса в его развитии.  </a:t>
            </a:r>
          </a:p>
        </p:txBody>
      </p:sp>
      <p:pic>
        <p:nvPicPr>
          <p:cNvPr id="6" name="Содержимое 3" descr="учебники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58125" y="5715000"/>
            <a:ext cx="1143000" cy="10429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0" name="Содержимое 3" descr="глобус 3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688" y="5214938"/>
            <a:ext cx="1000125" cy="14446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" name="Содержимое 4" descr="свиток 5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188" y="142875"/>
            <a:ext cx="842962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37"/>
          </a:xfrm>
        </p:spPr>
        <p:txBody>
          <a:bodyPr/>
          <a:lstStyle/>
          <a:p>
            <a:pPr>
              <a:defRPr/>
            </a:pPr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  <a:latin typeface="Garamond" pitchFamily="18" charset="0"/>
              </a:rPr>
              <a:t>Актуальность</a:t>
            </a:r>
            <a:endParaRPr lang="ru-RU" sz="3600" dirty="0">
              <a:solidFill>
                <a:schemeClr val="accent2">
                  <a:lumMod val="75000"/>
                </a:schemeClr>
              </a:solidFill>
              <a:latin typeface="Garamond" pitchFamily="18" charset="0"/>
            </a:endParaRPr>
          </a:p>
        </p:txBody>
      </p:sp>
      <p:sp>
        <p:nvSpPr>
          <p:cNvPr id="4101" name="Содержимое 5"/>
          <p:cNvSpPr>
            <a:spLocks noGrp="1"/>
          </p:cNvSpPr>
          <p:nvPr>
            <p:ph idx="1"/>
          </p:nvPr>
        </p:nvSpPr>
        <p:spPr>
          <a:xfrm>
            <a:off x="395536" y="1268760"/>
            <a:ext cx="4680520" cy="4857403"/>
          </a:xfrm>
        </p:spPr>
        <p:txBody>
          <a:bodyPr/>
          <a:lstStyle/>
          <a:p>
            <a:pPr>
              <a:buFont typeface="Arial" charset="0"/>
              <a:buNone/>
            </a:pPr>
            <a:endParaRPr lang="ru-RU" alt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None/>
            </a:pPr>
            <a:r>
              <a:rPr lang="ru-RU" altLang="ru-RU" sz="2000" b="1" dirty="0" smtClean="0">
                <a:latin typeface="Times New Roman" pitchFamily="18" charset="0"/>
                <a:cs typeface="Times New Roman" pitchFamily="18" charset="0"/>
              </a:rPr>
              <a:t>Ситуация новизны всегда является для человека в той или иной степени тревожной.</a:t>
            </a:r>
          </a:p>
          <a:p>
            <a:pPr>
              <a:lnSpc>
                <a:spcPct val="80000"/>
              </a:lnSpc>
              <a:buNone/>
            </a:pPr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Часто в этот период от родителей можно услышать такие слова: «Мой ребенок становится неуправляемым», «Как трудно стало с ним общаться.» и т.п..</a:t>
            </a:r>
          </a:p>
          <a:p>
            <a:pPr>
              <a:lnSpc>
                <a:spcPct val="80000"/>
              </a:lnSpc>
              <a:buNone/>
            </a:pPr>
            <a:endParaRPr lang="ru-RU" alt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None/>
            </a:pPr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altLang="ru-RU" sz="2000" b="1" dirty="0" smtClean="0">
                <a:latin typeface="Times New Roman" pitchFamily="18" charset="0"/>
                <a:cs typeface="Times New Roman" pitchFamily="18" charset="0"/>
              </a:rPr>
              <a:t>В чем причины такого поведения? </a:t>
            </a:r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Виноват сам ребенок? Или, может быть, на него кто-то оказывает дурное влияние? А может, виноваты сами родители? </a:t>
            </a:r>
            <a:endParaRPr lang="ru-RU" altLang="ru-RU" sz="1200" dirty="0" smtClean="0"/>
          </a:p>
        </p:txBody>
      </p:sp>
      <p:pic>
        <p:nvPicPr>
          <p:cNvPr id="3074" name="Picture 2" descr="C:\Users\Неля\Desktop\ly8ee275119b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292080" y="1844824"/>
            <a:ext cx="3710186" cy="35283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0" name="Содержимое 3" descr="глобус 3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688" y="5214938"/>
            <a:ext cx="1000125" cy="14446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" name="Содержимое 4" descr="свиток 5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188" y="142875"/>
            <a:ext cx="842962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/>
          <a:lstStyle/>
          <a:p>
            <a:pPr>
              <a:defRPr/>
            </a:pPr>
            <a:r>
              <a:rPr lang="ru-RU" alt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Ребенок переживает в таких условиях эмоциональный дискомфорт . Такое состояние часто сопровождается внутренней напряженностью, иногда затрудняющей принятие как интеллектуальных , так и личностных решений.</a:t>
            </a:r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solidFill>
                <a:schemeClr val="accent2">
                  <a:lumMod val="75000"/>
                </a:schemeClr>
              </a:solidFill>
              <a:latin typeface="Garamond" pitchFamily="18" charset="0"/>
            </a:endParaRPr>
          </a:p>
        </p:txBody>
      </p:sp>
      <p:sp>
        <p:nvSpPr>
          <p:cNvPr id="4101" name="Содержимое 5"/>
          <p:cNvSpPr>
            <a:spLocks noGrp="1"/>
          </p:cNvSpPr>
          <p:nvPr>
            <p:ph idx="1"/>
          </p:nvPr>
        </p:nvSpPr>
        <p:spPr>
          <a:xfrm>
            <a:off x="457200" y="1988840"/>
            <a:ext cx="5266928" cy="4137323"/>
          </a:xfrm>
        </p:spPr>
        <p:txBody>
          <a:bodyPr/>
          <a:lstStyle/>
          <a:p>
            <a:pPr>
              <a:buFont typeface="Arial" charset="0"/>
              <a:buNone/>
            </a:pPr>
            <a:endParaRPr lang="ru-RU" alt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Достаточно длительное психическое напряжение может закончиться школьной </a:t>
            </a:r>
            <a:r>
              <a:rPr lang="ru-RU" altLang="ru-RU" sz="2000" dirty="0" err="1" smtClean="0">
                <a:latin typeface="Times New Roman" pitchFamily="18" charset="0"/>
                <a:cs typeface="Times New Roman" pitchFamily="18" charset="0"/>
              </a:rPr>
              <a:t>дезадаптацией</a:t>
            </a:r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 и ребенок становится тогда недисциплинированным, невнимательным, безответственным, отстает в учебе ,быстро утомляется и не хочет идти в школу.</a:t>
            </a:r>
          </a:p>
          <a:p>
            <a:pPr>
              <a:lnSpc>
                <a:spcPct val="80000"/>
              </a:lnSpc>
              <a:buNone/>
            </a:pPr>
            <a:endParaRPr lang="ru-RU" alt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Соматически ослабленные дети  являются наиболее подверженными возникновению </a:t>
            </a:r>
            <a:r>
              <a:rPr lang="ru-RU" altLang="ru-RU" sz="2000" dirty="0" err="1" smtClean="0">
                <a:latin typeface="Times New Roman" pitchFamily="18" charset="0"/>
                <a:cs typeface="Times New Roman" pitchFamily="18" charset="0"/>
              </a:rPr>
              <a:t>дезадаптации</a:t>
            </a:r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Arial" charset="0"/>
              <a:buNone/>
            </a:pPr>
            <a:endParaRPr lang="ru-RU" altLang="ru-RU" sz="1200" dirty="0" smtClean="0"/>
          </a:p>
        </p:txBody>
      </p:sp>
      <p:pic>
        <p:nvPicPr>
          <p:cNvPr id="6146" name="Picture 2" descr="C:\Users\Неля\Desktop\g0ua85NZKGQ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868144" y="2276872"/>
            <a:ext cx="2952328" cy="25922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0" name="Содержимое 3" descr="глобус 3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688" y="5214938"/>
            <a:ext cx="1000125" cy="14446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" name="Содержимое 4" descr="свиток 5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188" y="142875"/>
            <a:ext cx="842962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37"/>
          </a:xfrm>
        </p:spPr>
        <p:txBody>
          <a:bodyPr/>
          <a:lstStyle/>
          <a:p>
            <a:pPr>
              <a:defRPr/>
            </a:pPr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  <a:latin typeface="Garamond" pitchFamily="18" charset="0"/>
              </a:rPr>
              <a:t>Причины подросткового кризиса</a:t>
            </a:r>
            <a:endParaRPr lang="ru-RU" sz="3600" dirty="0">
              <a:solidFill>
                <a:schemeClr val="accent2">
                  <a:lumMod val="75000"/>
                </a:schemeClr>
              </a:solidFill>
              <a:latin typeface="Garamond" pitchFamily="18" charset="0"/>
            </a:endParaRPr>
          </a:p>
        </p:txBody>
      </p:sp>
      <p:sp>
        <p:nvSpPr>
          <p:cNvPr id="7173" name="Содержимое 5"/>
          <p:cNvSpPr>
            <a:spLocks noGrp="1"/>
          </p:cNvSpPr>
          <p:nvPr>
            <p:ph idx="1"/>
          </p:nvPr>
        </p:nvSpPr>
        <p:spPr>
          <a:xfrm>
            <a:off x="457200" y="1600200"/>
            <a:ext cx="8472488" cy="4525963"/>
          </a:xfrm>
        </p:spPr>
        <p:txBody>
          <a:bodyPr/>
          <a:lstStyle/>
          <a:p>
            <a:pPr algn="r">
              <a:buFont typeface="Arial" charset="0"/>
              <a:buNone/>
            </a:pPr>
            <a:r>
              <a:rPr lang="ru-RU" altLang="ru-RU" sz="1600" b="1" i="1" dirty="0" smtClean="0"/>
              <a:t>«В подростковом возрасте  </a:t>
            </a:r>
          </a:p>
          <a:p>
            <a:pPr algn="r">
              <a:buFont typeface="Arial" charset="0"/>
              <a:buNone/>
            </a:pPr>
            <a:r>
              <a:rPr lang="ru-RU" altLang="ru-RU" sz="1600" b="1" i="1" dirty="0" smtClean="0"/>
              <a:t>Многие человеческие достоинства</a:t>
            </a:r>
          </a:p>
          <a:p>
            <a:pPr algn="r">
              <a:buFont typeface="Arial" charset="0"/>
              <a:buNone/>
            </a:pPr>
            <a:r>
              <a:rPr lang="ru-RU" altLang="ru-RU" sz="1600" b="1" i="1" dirty="0" smtClean="0"/>
              <a:t>Проявляются в чудачествах и неподобающих поступках».</a:t>
            </a:r>
          </a:p>
          <a:p>
            <a:pPr algn="r">
              <a:buFont typeface="Arial" charset="0"/>
              <a:buNone/>
            </a:pPr>
            <a:r>
              <a:rPr lang="ru-RU" altLang="ru-RU" sz="2000" b="1" i="1" dirty="0" smtClean="0"/>
              <a:t>И. В. Гете</a:t>
            </a:r>
          </a:p>
          <a:p>
            <a:pPr>
              <a:buFont typeface="Arial" charset="0"/>
              <a:buNone/>
            </a:pPr>
            <a:r>
              <a:rPr lang="ru-RU" altLang="ru-RU" sz="16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altLang="ru-RU" sz="1600" dirty="0" err="1" smtClean="0">
                <a:latin typeface="Times New Roman" pitchFamily="18" charset="0"/>
                <a:cs typeface="Times New Roman" pitchFamily="18" charset="0"/>
              </a:rPr>
              <a:t>ятиклассник</a:t>
            </a:r>
            <a:r>
              <a:rPr lang="ru-RU" altLang="ru-RU" sz="1600" dirty="0" smtClean="0">
                <a:latin typeface="Times New Roman" pitchFamily="18" charset="0"/>
                <a:cs typeface="Times New Roman" pitchFamily="18" charset="0"/>
              </a:rPr>
              <a:t> подходит к периоду кризиса в его развитии. Да, на этих этапах дети становятся раздражительными, плаксивыми, агрессивными, непослушными, грубыми. Но в то же время происходит обогащение психики ребенка, его эмоций, приобретается жизненный опыт, расширяются возможности.</a:t>
            </a:r>
          </a:p>
          <a:p>
            <a:r>
              <a:rPr lang="ru-RU" altLang="ru-RU" sz="1600" b="1" dirty="0" smtClean="0">
                <a:latin typeface="Times New Roman" pitchFamily="18" charset="0"/>
                <a:cs typeface="Times New Roman" pitchFamily="18" charset="0"/>
              </a:rPr>
              <a:t>Более значимой становится оценка сверстников;</a:t>
            </a:r>
          </a:p>
          <a:p>
            <a:r>
              <a:rPr lang="ru-RU" altLang="ru-RU" sz="1600" b="1" dirty="0" smtClean="0">
                <a:latin typeface="Times New Roman" pitchFamily="18" charset="0"/>
                <a:cs typeface="Times New Roman" pitchFamily="18" charset="0"/>
              </a:rPr>
              <a:t>Ведущей деятельностью стала не учеба, а общение со сверстниками;</a:t>
            </a:r>
          </a:p>
          <a:p>
            <a:r>
              <a:rPr lang="ru-RU" altLang="ru-RU" sz="1600" b="1" dirty="0" smtClean="0">
                <a:latin typeface="Times New Roman" pitchFamily="18" charset="0"/>
                <a:cs typeface="Times New Roman" pitchFamily="18" charset="0"/>
              </a:rPr>
              <a:t>Происходит осознание своей индивидуальности, неповторимости;</a:t>
            </a:r>
          </a:p>
          <a:p>
            <a:r>
              <a:rPr lang="ru-RU" altLang="ru-RU" sz="1600" b="1" dirty="0" smtClean="0">
                <a:latin typeface="Times New Roman" pitchFamily="18" charset="0"/>
                <a:cs typeface="Times New Roman" pitchFamily="18" charset="0"/>
              </a:rPr>
              <a:t>Дети начинают критически оценивать поведение взрослых и рассматривают мир с точки зрения того, как его можно изменить;</a:t>
            </a:r>
          </a:p>
          <a:p>
            <a:r>
              <a:rPr lang="ru-RU" altLang="ru-RU" sz="1600" b="1" dirty="0" smtClean="0">
                <a:latin typeface="Times New Roman" pitchFamily="18" charset="0"/>
                <a:cs typeface="Times New Roman" pitchFamily="18" charset="0"/>
              </a:rPr>
              <a:t>У подростков оформляются взгляды на смысл жизни, на отношения между людьми;</a:t>
            </a:r>
          </a:p>
          <a:p>
            <a:pPr>
              <a:buNone/>
            </a:pPr>
            <a:r>
              <a:rPr lang="ru-RU" altLang="ru-RU" sz="1600" dirty="0" smtClean="0">
                <a:latin typeface="Times New Roman" pitchFamily="18" charset="0"/>
                <a:cs typeface="Times New Roman" pitchFamily="18" charset="0"/>
              </a:rPr>
              <a:t>Нарастанию тревожности ребенка способствуют, кроме того, физиологические изменения в его организме, изменение потребностей: социальных, материальных, духовных</a:t>
            </a:r>
            <a:r>
              <a:rPr lang="ru-RU" altLang="ru-RU" sz="1600" dirty="0" smtClean="0"/>
              <a:t>.</a:t>
            </a:r>
          </a:p>
          <a:p>
            <a:pPr>
              <a:buNone/>
            </a:pPr>
            <a:endParaRPr lang="ru-RU" altLang="ru-RU" sz="1600" dirty="0" smtClean="0"/>
          </a:p>
          <a:p>
            <a:pPr>
              <a:buFont typeface="Arial" charset="0"/>
              <a:buNone/>
            </a:pPr>
            <a:endParaRPr lang="ru-RU" altLang="ru-RU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C:\Users\Неля\Desktop\school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9552" y="1124744"/>
            <a:ext cx="2664296" cy="17281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0" name="Содержимое 3" descr="глобус 3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688" y="5214938"/>
            <a:ext cx="1000125" cy="14446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" name="Содержимое 4" descr="свиток 5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188" y="142875"/>
            <a:ext cx="842962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37"/>
          </a:xfrm>
        </p:spPr>
        <p:txBody>
          <a:bodyPr/>
          <a:lstStyle/>
          <a:p>
            <a:pPr>
              <a:defRPr/>
            </a:pPr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  <a:latin typeface="Garamond" pitchFamily="18" charset="0"/>
              </a:rPr>
              <a:t>Для самоутверждения подросток может выбрать одну из следующих «ролей»</a:t>
            </a:r>
            <a:endParaRPr lang="ru-RU" sz="3600" dirty="0">
              <a:solidFill>
                <a:schemeClr val="accent2">
                  <a:lumMod val="75000"/>
                </a:schemeClr>
              </a:solidFill>
              <a:latin typeface="Garamond" pitchFamily="18" charset="0"/>
            </a:endParaRPr>
          </a:p>
        </p:txBody>
      </p:sp>
      <p:sp>
        <p:nvSpPr>
          <p:cNvPr id="8197" name="Содержимое 5"/>
          <p:cNvSpPr>
            <a:spLocks noGrp="1"/>
          </p:cNvSpPr>
          <p:nvPr>
            <p:ph idx="1"/>
          </p:nvPr>
        </p:nvSpPr>
        <p:spPr>
          <a:xfrm>
            <a:off x="457200" y="1600200"/>
            <a:ext cx="8147248" cy="4525963"/>
          </a:xfrm>
        </p:spPr>
        <p:txBody>
          <a:bodyPr/>
          <a:lstStyle/>
          <a:p>
            <a:r>
              <a:rPr lang="ru-RU" altLang="ru-RU" sz="1600" b="1" dirty="0" smtClean="0"/>
              <a:t>«Умные» </a:t>
            </a:r>
            <a:r>
              <a:rPr lang="ru-RU" altLang="ru-RU" sz="1600" dirty="0" smtClean="0"/>
              <a:t>- дети, претендующие на признание своих интеллектуальных способностей;</a:t>
            </a:r>
          </a:p>
          <a:p>
            <a:r>
              <a:rPr lang="ru-RU" altLang="ru-RU" sz="1600" b="1" dirty="0" smtClean="0"/>
              <a:t>«Сильные, смелые, волевые»</a:t>
            </a:r>
            <a:r>
              <a:rPr lang="ru-RU" altLang="ru-RU" sz="1600" dirty="0" smtClean="0"/>
              <a:t> - ребята, утвердившие себя спортивными достижениями; </a:t>
            </a:r>
          </a:p>
          <a:p>
            <a:r>
              <a:rPr lang="ru-RU" altLang="ru-RU" sz="1600" b="1" dirty="0" smtClean="0"/>
              <a:t>«Активисты» </a:t>
            </a:r>
            <a:r>
              <a:rPr lang="ru-RU" altLang="ru-RU" sz="1600" dirty="0" smtClean="0"/>
              <a:t>- учащиеся, нашедшие себя в общественной деятельности; </a:t>
            </a:r>
          </a:p>
          <a:p>
            <a:r>
              <a:rPr lang="ru-RU" altLang="ru-RU" sz="1600" b="1" dirty="0" smtClean="0"/>
              <a:t>«Талантливые» </a:t>
            </a:r>
            <a:r>
              <a:rPr lang="ru-RU" altLang="ru-RU" sz="1600" dirty="0" smtClean="0"/>
              <a:t>- подростки, самоутверждение которых идет по пути развития каких-то творческих способностей;</a:t>
            </a:r>
          </a:p>
        </p:txBody>
      </p:sp>
      <p:pic>
        <p:nvPicPr>
          <p:cNvPr id="5122" name="Picture 2" descr="C:\Users\Неля\Desktop\0_7c1fd_f3c2c6bf_XL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5576" y="3356992"/>
            <a:ext cx="6944320" cy="31305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0" name="Содержимое 3" descr="глобус 3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688" y="5214938"/>
            <a:ext cx="1000125" cy="14446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" name="Содержимое 4" descr="свиток 5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188" y="142875"/>
            <a:ext cx="842962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37"/>
          </a:xfrm>
        </p:spPr>
        <p:txBody>
          <a:bodyPr/>
          <a:lstStyle/>
          <a:p>
            <a:pPr>
              <a:defRPr/>
            </a:pPr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  <a:latin typeface="Garamond" pitchFamily="18" charset="0"/>
              </a:rPr>
              <a:t>Для самоутверждения подросток может выбрать одну из следующих «ролей»</a:t>
            </a:r>
            <a:endParaRPr lang="ru-RU" sz="3600" dirty="0">
              <a:solidFill>
                <a:schemeClr val="accent2">
                  <a:lumMod val="75000"/>
                </a:schemeClr>
              </a:solidFill>
              <a:latin typeface="Garamond" pitchFamily="18" charset="0"/>
            </a:endParaRPr>
          </a:p>
        </p:txBody>
      </p:sp>
      <p:sp>
        <p:nvSpPr>
          <p:cNvPr id="8197" name="Содержимое 5"/>
          <p:cNvSpPr>
            <a:spLocks noGrp="1"/>
          </p:cNvSpPr>
          <p:nvPr>
            <p:ph idx="1"/>
          </p:nvPr>
        </p:nvSpPr>
        <p:spPr>
          <a:xfrm>
            <a:off x="457200" y="1340768"/>
            <a:ext cx="8472488" cy="4785395"/>
          </a:xfrm>
        </p:spPr>
        <p:txBody>
          <a:bodyPr/>
          <a:lstStyle/>
          <a:p>
            <a:r>
              <a:rPr lang="ru-RU" altLang="ru-RU" sz="1600" b="1" dirty="0" smtClean="0"/>
              <a:t>«Увлеченные» </a:t>
            </a:r>
            <a:r>
              <a:rPr lang="ru-RU" altLang="ru-RU" sz="1600" dirty="0" smtClean="0"/>
              <a:t>- дети, которым свойственна тяга к хобби типа коллекционирования (монет, марок, этикеток и т. д.), меломании (коллекционирование дисков, тяготение к современным модным увлечениям и ритмам и т. п.);</a:t>
            </a:r>
          </a:p>
          <a:p>
            <a:r>
              <a:rPr lang="ru-RU" altLang="ru-RU" sz="1600" b="1" dirty="0" smtClean="0"/>
              <a:t>«Надежный друг, верный товарищ</a:t>
            </a:r>
            <a:r>
              <a:rPr lang="ru-RU" altLang="ru-RU" sz="1600" dirty="0" smtClean="0"/>
              <a:t>» - сверстники, главное достоинство которых заключается в умении дружить; </a:t>
            </a:r>
          </a:p>
          <a:p>
            <a:endParaRPr lang="ru-RU" altLang="ru-RU" sz="1600" dirty="0" smtClean="0"/>
          </a:p>
          <a:p>
            <a:endParaRPr lang="ru-RU" altLang="ru-RU" sz="1600" dirty="0" smtClean="0"/>
          </a:p>
          <a:p>
            <a:endParaRPr lang="ru-RU" altLang="ru-RU" sz="1600" dirty="0" smtClean="0"/>
          </a:p>
          <a:p>
            <a:endParaRPr lang="ru-RU" altLang="ru-RU" sz="1600" dirty="0" smtClean="0"/>
          </a:p>
          <a:p>
            <a:endParaRPr lang="ru-RU" altLang="ru-RU" sz="1600" dirty="0" smtClean="0"/>
          </a:p>
          <a:p>
            <a:endParaRPr lang="ru-RU" altLang="ru-RU" sz="1600" dirty="0" smtClean="0"/>
          </a:p>
          <a:p>
            <a:endParaRPr lang="ru-RU" altLang="ru-RU" sz="1600" dirty="0" smtClean="0"/>
          </a:p>
          <a:p>
            <a:endParaRPr lang="ru-RU" altLang="ru-RU" sz="1600" dirty="0" smtClean="0"/>
          </a:p>
          <a:p>
            <a:endParaRPr lang="ru-RU" altLang="ru-RU" sz="1600" dirty="0" smtClean="0"/>
          </a:p>
          <a:p>
            <a:endParaRPr lang="ru-RU" altLang="ru-RU" sz="1600" dirty="0" smtClean="0"/>
          </a:p>
          <a:p>
            <a:endParaRPr lang="ru-RU" altLang="ru-RU" sz="1600" dirty="0" smtClean="0"/>
          </a:p>
          <a:p>
            <a:endParaRPr lang="ru-RU" altLang="ru-RU" sz="1600" dirty="0" smtClean="0"/>
          </a:p>
          <a:p>
            <a:r>
              <a:rPr lang="ru-RU" altLang="ru-RU" sz="1600" dirty="0" smtClean="0"/>
              <a:t>В процессе самоутверждения возможно и сочетание ролей.  </a:t>
            </a:r>
            <a:endParaRPr lang="ru-RU" altLang="ru-RU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 descr="C:\Users\Неля\Desktop\7C5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27584" y="2636912"/>
            <a:ext cx="6840761" cy="32965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1317</TotalTime>
  <Words>481</Words>
  <Application>Microsoft Office PowerPoint</Application>
  <PresentationFormat>Экран (4:3)</PresentationFormat>
  <Paragraphs>84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9" baseType="lpstr">
      <vt:lpstr>Arial</vt:lpstr>
      <vt:lpstr>Calibri</vt:lpstr>
      <vt:lpstr>Courier New</vt:lpstr>
      <vt:lpstr>Garamond</vt:lpstr>
      <vt:lpstr>Impact</vt:lpstr>
      <vt:lpstr>Times New Roman</vt:lpstr>
      <vt:lpstr>Тема Office</vt:lpstr>
      <vt:lpstr>Кризисы взросления школьника</vt:lpstr>
      <vt:lpstr>Проблема</vt:lpstr>
      <vt:lpstr>Проблема</vt:lpstr>
      <vt:lpstr>Среди учащихся 5 классов выявлены ряд проблем, возникающих в этот период: </vt:lpstr>
      <vt:lpstr>Актуальность</vt:lpstr>
      <vt:lpstr>Ребенок переживает в таких условиях эмоциональный дискомфорт . Такое состояние часто сопровождается внутренней напряженностью, иногда затрудняющей принятие как интеллектуальных , так и личностных решений. </vt:lpstr>
      <vt:lpstr>Причины подросткового кризиса</vt:lpstr>
      <vt:lpstr>Для самоутверждения подросток может выбрать одну из следующих «ролей»</vt:lpstr>
      <vt:lpstr>Для самоутверждения подросток может выбрать одну из следующих «ролей»</vt:lpstr>
      <vt:lpstr>Советы родителям</vt:lpstr>
      <vt:lpstr>Подведение итогов 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Алла</dc:creator>
  <cp:lastModifiedBy>User404</cp:lastModifiedBy>
  <cp:revision>146</cp:revision>
  <dcterms:modified xsi:type="dcterms:W3CDTF">2022-06-14T09:25:43Z</dcterms:modified>
</cp:coreProperties>
</file>