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48A87A34-81AB-432B-8DAE-1953F412C126}" type="datetimeFigureOut">
              <a:rPr lang="en-US" dirty="0"/>
              <a:t>6/14/2022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6/14/2022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6/14/2022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6/14/2022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6/14/2022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6/14/2022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6/14/2022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6/14/2022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6/14/2022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6/14/2022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6/14/2022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6/14/2022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6/14/2022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6/14/2022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6/14/2022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6/14/2022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6/14/2022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6/14/2022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876424" y="431075"/>
            <a:ext cx="10115279" cy="509451"/>
          </a:xfrm>
        </p:spPr>
        <p:txBody>
          <a:bodyPr>
            <a:normAutofit fontScale="90000"/>
          </a:bodyPr>
          <a:lstStyle/>
          <a:p>
            <a:pPr algn="r"/>
            <a:r>
              <a:rPr lang="ru-RU" dirty="0" smtClean="0"/>
              <a:t/>
            </a:r>
            <a:br>
              <a:rPr lang="ru-RU" dirty="0" smtClean="0"/>
            </a:br>
            <a:r>
              <a:rPr lang="ru-RU" sz="2000" dirty="0" smtClean="0"/>
              <a:t>Эффективное взаимодействие учитель-ученик</a:t>
            </a:r>
            <a:endParaRPr lang="ru-RU" sz="2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556171" y="4976948"/>
            <a:ext cx="3113041" cy="849086"/>
          </a:xfrm>
        </p:spPr>
        <p:txBody>
          <a:bodyPr/>
          <a:lstStyle/>
          <a:p>
            <a:r>
              <a:rPr lang="ru-RU" dirty="0" smtClean="0"/>
              <a:t> Тема 1: Тревожность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076994" y="1945609"/>
            <a:ext cx="862148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i="1" dirty="0"/>
              <a:t>Рекомендации учителям по взаимодействию с учащимися, испытывающими эмоциональные и поведенческие трудности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30760641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41412" y="509451"/>
            <a:ext cx="9905999" cy="528175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Личностная 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тревожность </a:t>
            </a:r>
            <a:r>
              <a:rPr lang="ru-RU" dirty="0"/>
              <a:t>– свойство характера человека, выражающееся в предрасположенности к тревоге и устойчивой склонности человека воспринимать угрозу своему «Я» в самых различных ситуациях, даже там, где нет реального повода для тревоги. </a:t>
            </a:r>
            <a:endParaRPr lang="ru-RU" dirty="0" smtClean="0"/>
          </a:p>
          <a:p>
            <a:pPr marL="0" indent="0">
              <a:buNone/>
            </a:pPr>
            <a:r>
              <a:rPr lang="ru-RU" dirty="0" err="1" smtClean="0"/>
              <a:t>Высокотревожные</a:t>
            </a:r>
            <a:r>
              <a:rPr lang="ru-RU" dirty="0" smtClean="0"/>
              <a:t> </a:t>
            </a:r>
            <a:r>
              <a:rPr lang="ru-RU" dirty="0"/>
              <a:t>учащиеся склонны преувеличивать трудности и опасения, с которыми они встречаются, предрасположены к перепадам давления и нарушениям сердечного ритма. Личностная тревожность обычно соотносится с такими чертами характера как агрессивность, раздражительность, застенчивость.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898123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557139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700" b="1" dirty="0"/>
              <a:t>Рекомендации</a:t>
            </a:r>
            <a:r>
              <a:rPr lang="ru-RU" sz="2700" b="1" i="1" dirty="0"/>
              <a:t/>
            </a:r>
            <a:br>
              <a:rPr lang="ru-RU" sz="2700" b="1" i="1" dirty="0"/>
            </a:br>
            <a:r>
              <a:rPr lang="ru-RU" sz="2700" b="1" dirty="0"/>
              <a:t>по работе с учащимися, отличающимися высоким уровнем </a:t>
            </a:r>
            <a:r>
              <a:rPr lang="ru-RU" sz="2700" b="1" dirty="0" smtClean="0"/>
              <a:t>тревожности. Общие требования: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41412" y="1358537"/>
            <a:ext cx="9905999" cy="5159830"/>
          </a:xfrm>
        </p:spPr>
        <p:txBody>
          <a:bodyPr>
            <a:normAutofit fontScale="70000" lnSpcReduction="20000"/>
          </a:bodyPr>
          <a:lstStyle/>
          <a:p>
            <a:pPr lvl="0"/>
            <a:r>
              <a:rPr lang="ru-RU" dirty="0"/>
              <a:t>Общение в доверительном, спокойном и доброжелательном тоне, не повышая голоса;</a:t>
            </a:r>
          </a:p>
          <a:p>
            <a:pPr lvl="0"/>
            <a:r>
              <a:rPr lang="ru-RU" dirty="0"/>
              <a:t> Единство требований к ребенку со стороны взрослых, избегание двусмысленности и недомолвок в изложении требований;</a:t>
            </a:r>
          </a:p>
          <a:p>
            <a:pPr lvl="0"/>
            <a:r>
              <a:rPr lang="ru-RU" dirty="0"/>
              <a:t> Создание условий для повышения самооценки учащегося – не заострять внимание на промахах и неудачах, акцентировать внимание на успехах;</a:t>
            </a:r>
          </a:p>
          <a:p>
            <a:pPr lvl="0"/>
            <a:r>
              <a:rPr lang="ru-RU" dirty="0"/>
              <a:t>Формирование оптимистических установок, развитие умения выделять главное и не беспокоиться по мелочам, снижение чувства повышенной моральной ответственности и вины;</a:t>
            </a:r>
          </a:p>
          <a:p>
            <a:pPr lvl="0"/>
            <a:r>
              <a:rPr lang="ru-RU" dirty="0"/>
              <a:t>Нельзя угрожать наказанием, накапливать «компромат», строить неблагоприятные прогнозы, публично подчеркивать несостоятельность ребенка в чем-либо;</a:t>
            </a:r>
          </a:p>
          <a:p>
            <a:pPr lvl="0"/>
            <a:r>
              <a:rPr lang="ru-RU" dirty="0"/>
              <a:t>В случае проступков наказание производить сразу, без отсрочки его выполнения;</a:t>
            </a:r>
          </a:p>
          <a:p>
            <a:pPr lvl="0"/>
            <a:r>
              <a:rPr lang="ru-RU" dirty="0"/>
              <a:t> Избегание состязаний, любых видов работ, учитывающих скорость;</a:t>
            </a:r>
          </a:p>
          <a:p>
            <a:pPr lvl="0"/>
            <a:r>
              <a:rPr lang="ru-RU" dirty="0"/>
              <a:t> Не сравнивайте учащегося с окружающими;</a:t>
            </a:r>
          </a:p>
          <a:p>
            <a:pPr lvl="0"/>
            <a:r>
              <a:rPr lang="ru-RU" dirty="0"/>
              <a:t> Доверяйте ученику, будьте с ним честными и принимайте его таким, какой он есть;</a:t>
            </a:r>
          </a:p>
          <a:p>
            <a:pPr lvl="0"/>
            <a:r>
              <a:rPr lang="ru-RU" dirty="0"/>
              <a:t> Последовательность в воспитании, не запрещайте без всяких причин того, что разрешали раньше.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405896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805333"/>
          </a:xfrm>
        </p:spPr>
        <p:txBody>
          <a:bodyPr>
            <a:normAutofit fontScale="90000"/>
          </a:bodyPr>
          <a:lstStyle/>
          <a:p>
            <a:pPr algn="ctr"/>
            <a:r>
              <a:rPr lang="ru-RU" i="1" dirty="0"/>
              <a:t>В урочной деятельности: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41412" y="1175657"/>
            <a:ext cx="9905999" cy="4615544"/>
          </a:xfrm>
        </p:spPr>
        <p:txBody>
          <a:bodyPr>
            <a:normAutofit/>
          </a:bodyPr>
          <a:lstStyle/>
          <a:p>
            <a:pPr lvl="0"/>
            <a:r>
              <a:rPr lang="ru-RU" dirty="0"/>
              <a:t>Формирование на уроке обстановки спокойствия, уверенности в достижении учебных целей;</a:t>
            </a:r>
          </a:p>
          <a:p>
            <a:pPr lvl="0"/>
            <a:r>
              <a:rPr lang="ru-RU" dirty="0"/>
              <a:t>Давать время на обдумывание задания, подготовку, не ставить ученика в ситуацию неожиданного вопроса, не требовать отвечать новый, неусвоенный материал;</a:t>
            </a:r>
          </a:p>
          <a:p>
            <a:pPr lvl="0"/>
            <a:r>
              <a:rPr lang="ru-RU" dirty="0"/>
              <a:t>Стимулировать самостоятельный поиск путей преодоления учебных затруднений;</a:t>
            </a:r>
          </a:p>
          <a:p>
            <a:pPr lvl="0"/>
            <a:r>
              <a:rPr lang="ru-RU" dirty="0"/>
              <a:t>Доброжелательно аргументировать выставляемую оценку, хвалить за приложенные усилия.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216120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i="1" dirty="0"/>
              <a:t>Во внеурочной деятельности: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dirty="0" smtClean="0"/>
              <a:t>Поручения </a:t>
            </a:r>
            <a:r>
              <a:rPr lang="ru-RU" dirty="0"/>
              <a:t>должны быть конкретными и посильными, способствующими ситуации успеха, повышение самооценки;</a:t>
            </a:r>
          </a:p>
          <a:p>
            <a:pPr lvl="0"/>
            <a:r>
              <a:rPr lang="ru-RU" dirty="0"/>
              <a:t>Нежелательны поручения, требующие решительности, ответственности, инициативы.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266849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/>
              <a:t>Работа классного руководителя с родителями тревожного ребенка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 algn="just">
              <a:buNone/>
            </a:pPr>
            <a:r>
              <a:rPr lang="ru-RU" dirty="0"/>
              <a:t>Учитель может поговорить с родителями о том, как они хвалят ребенка, как обсуждают с ним школу и его успехи. Для преодоления тревожности ребенку важно поверить в свои силы, поэтому необходимо обсудить с родителями, какую позитивную реакцию и как часто ребенок от них получает.</a:t>
            </a:r>
          </a:p>
          <a:p>
            <a:pPr marL="0" indent="0" algn="just">
              <a:buNone/>
            </a:pPr>
            <a:r>
              <a:rPr lang="ru-RU" dirty="0"/>
              <a:t>В работе с родителями тревожного ребенка классному руководителю необходимо проводить разъяснительные беседы, рекомендовать для чтения специальную литературу и привлекать их к взаимодействию с педагогом и психологом.</a:t>
            </a:r>
          </a:p>
          <a:p>
            <a:pPr marL="0" indent="0" algn="just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741815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713893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100" dirty="0"/>
              <a:t>Классный руководитель может рекомендовать родителям придерживаться следующих нехитрых правил в воспитании: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41412" y="1476102"/>
            <a:ext cx="9905999" cy="4924697"/>
          </a:xfrm>
        </p:spPr>
        <p:txBody>
          <a:bodyPr>
            <a:normAutofit fontScale="70000" lnSpcReduction="20000"/>
          </a:bodyPr>
          <a:lstStyle/>
          <a:p>
            <a:pPr lvl="0"/>
            <a:r>
              <a:rPr lang="ru-RU" dirty="0"/>
              <a:t>Никогда не сравнивайте своего ребёнка с его одноклассниками, чаще говорите ребёнку о его уникальности; </a:t>
            </a:r>
          </a:p>
          <a:p>
            <a:pPr lvl="0"/>
            <a:r>
              <a:rPr lang="ru-RU" dirty="0"/>
              <a:t>Не кричите на ребёнка в присутствии других людей, как взрослых, так и детей, это как минимум понизит его самооценку.</a:t>
            </a:r>
          </a:p>
          <a:p>
            <a:pPr lvl="0"/>
            <a:r>
              <a:rPr lang="ru-RU" dirty="0"/>
              <a:t>При обращении к тревожному ребёнку, старайтесь установить с ним визуальный контакт, это прибавит доверия в ваших отношениях.</a:t>
            </a:r>
          </a:p>
          <a:p>
            <a:pPr lvl="0"/>
            <a:r>
              <a:rPr lang="ru-RU" dirty="0"/>
              <a:t>Будьте всегда в курсе школьной жизни вашего ребёнка, помогайте ему подготовиться к важным событиям в школе (выступление перед классом, контрольная работа, участие в соревнованиях); </a:t>
            </a:r>
            <a:r>
              <a:rPr lang="ru-RU" dirty="0" smtClean="0"/>
              <a:t>; </a:t>
            </a:r>
          </a:p>
          <a:p>
            <a:pPr lvl="0"/>
            <a:r>
              <a:rPr lang="ru-RU" dirty="0"/>
              <a:t>Выработайте привычку обсуждать с ребёнком в конце дня то, что его расстроило или взволновало в школе, важно давать возможность ребёнку «проговаривать» волнения и тревоги; </a:t>
            </a:r>
          </a:p>
          <a:p>
            <a:pPr lvl="0"/>
            <a:r>
              <a:rPr lang="ru-RU" dirty="0"/>
              <a:t>Моделируйте различные жизненные ситуации, при этом демонстрируя ребёнку образец уверенного поведения; </a:t>
            </a:r>
          </a:p>
          <a:p>
            <a:pPr lvl="0"/>
            <a:r>
              <a:rPr lang="ru-RU" dirty="0"/>
              <a:t>Общаясь с ребёнком, не подрывайте авторитет других значимых для него людей. (Например, нельзя говорить ребенку: «Много ваши учителя понимают! Бабушку лучше слушай!»).</a:t>
            </a:r>
          </a:p>
          <a:p>
            <a:pPr lvl="0"/>
            <a:endParaRPr lang="ru-RU" dirty="0" smtClean="0"/>
          </a:p>
          <a:p>
            <a:pPr lvl="0"/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013860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6600" dirty="0" smtClean="0"/>
              <a:t>Спасибо за внимание!</a:t>
            </a:r>
            <a:endParaRPr lang="ru-RU" sz="6600" dirty="0"/>
          </a:p>
        </p:txBody>
      </p:sp>
    </p:spTree>
    <p:extLst>
      <p:ext uri="{BB962C8B-B14F-4D97-AF65-F5344CB8AC3E}">
        <p14:creationId xmlns:p14="http://schemas.microsoft.com/office/powerpoint/2010/main" val="284485309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Контур">
  <a:themeElements>
    <a:clrScheme name="Circuit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TM04033919[[fn=Контур]]</Template>
  <TotalTime>29</TotalTime>
  <Words>452</Words>
  <Application>Microsoft Office PowerPoint</Application>
  <PresentationFormat>Широкоэкранный</PresentationFormat>
  <Paragraphs>39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2" baseType="lpstr">
      <vt:lpstr>Arial</vt:lpstr>
      <vt:lpstr>Trebuchet MS</vt:lpstr>
      <vt:lpstr>Tw Cen MT</vt:lpstr>
      <vt:lpstr>Контур</vt:lpstr>
      <vt:lpstr> Эффективное взаимодействие учитель-ученик</vt:lpstr>
      <vt:lpstr> </vt:lpstr>
      <vt:lpstr>Рекомендации по работе с учащимися, отличающимися высоким уровнем тревожности. Общие требования: </vt:lpstr>
      <vt:lpstr>В урочной деятельности: </vt:lpstr>
      <vt:lpstr>Во внеурочной деятельности: </vt:lpstr>
      <vt:lpstr>Работа классного руководителя с родителями тревожного ребенка </vt:lpstr>
      <vt:lpstr>Классный руководитель может рекомендовать родителям придерживаться следующих нехитрых правил в воспитании: 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Эффективное взаимодействие учитель-ученик</dc:title>
  <dc:creator>User404</dc:creator>
  <cp:lastModifiedBy>User404</cp:lastModifiedBy>
  <cp:revision>6</cp:revision>
  <dcterms:created xsi:type="dcterms:W3CDTF">2022-06-14T08:29:48Z</dcterms:created>
  <dcterms:modified xsi:type="dcterms:W3CDTF">2022-06-14T08:59:31Z</dcterms:modified>
</cp:coreProperties>
</file>