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6" r:id="rId2"/>
    <p:sldId id="267" r:id="rId3"/>
    <p:sldId id="268" r:id="rId4"/>
    <p:sldId id="270" r:id="rId5"/>
    <p:sldId id="295" r:id="rId6"/>
    <p:sldId id="296" r:id="rId7"/>
    <p:sldId id="269" r:id="rId8"/>
    <p:sldId id="271" r:id="rId9"/>
    <p:sldId id="272" r:id="rId10"/>
    <p:sldId id="273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77" r:id="rId20"/>
    <p:sldId id="278" r:id="rId21"/>
    <p:sldId id="286" r:id="rId22"/>
    <p:sldId id="305" r:id="rId23"/>
    <p:sldId id="306" r:id="rId24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94660"/>
  </p:normalViewPr>
  <p:slideViewPr>
    <p:cSldViewPr>
      <p:cViewPr varScale="1">
        <p:scale>
          <a:sx n="130" d="100"/>
          <a:sy n="130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842D83-3D5F-45BF-B457-FE954482DA29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854AD6-DF56-4750-B5CA-DAC0438A8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6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691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6780-81E2-4D60-BD60-D1B0F99F2BCE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0E95-4E12-4EC4-BC4B-F2C492F51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338A-C177-4DF4-B7D4-9D06F5D50723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4A47-0EF0-4693-8517-C99AD5C8F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A7AC-AC7C-469A-AAAE-F68928FCA7D7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77EC-9D36-4006-A1AB-93353F06E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EE42-B5FE-4CE0-8AE2-1B627B124165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AB36-68DF-4145-9935-6058709B8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B2F4-F2A6-446D-9C0D-0E0186A28138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DAC-608F-4962-A76F-8E867616E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3366-5B48-41A9-9CB4-B257A0773B76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14D8-051D-47B5-B828-86EDBC60E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4FCF-0B75-4ACD-A3A8-6248A7364F7B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FD0CB-809E-48BD-9F8C-F1482A00E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45B2-17E6-4203-AFCD-0F7FDE2CEA08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E959-84DC-4FA3-94CF-AA5632094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CC6C-69A1-4E73-87BC-0692F5E3FC8C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2E25-7267-4454-912C-4B2EF80F2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7BB19-28E8-4197-9C3F-DE30FD2117D6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101D-2A48-4953-846A-F0650DFC4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8A6F-B196-49C2-B4E6-B307D4EF8AFF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63EF-AC9C-4CCD-9E12-DA5875756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38EE9F-03C3-4D2C-81FA-3702DDD3CB02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90C6A8-A02B-49FE-9E19-660177F91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1987" name="Picture 2" descr="C:\Users\пользователь\Desktop\x_1ce0a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05843" y="4797152"/>
            <a:ext cx="66665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 Нарушения правил</a:t>
            </a:r>
          </a:p>
        </p:txBody>
      </p:sp>
    </p:spTree>
  </p:cSld>
  <p:clrMapOvr>
    <a:masterClrMapping/>
  </p:clrMapOvr>
  <p:transition advTm="6037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03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795338"/>
            <a:ext cx="8280400" cy="60626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Существуют также технические фолы. Это нарушения правил поведения на площадке во время игры. Их могут получать как игроки так и тренеры. За два технических фола тренера удаляют из зала.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Команде на каждую четверть отводится по четыре фола, начиная с пятого каждый фол соперника, кроме фолов в нападении, наказывается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пробитем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двух штрафных бросков. Или трех если фол был совершен при попытке трех очкового броска.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ransition advTm="16879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2227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908050"/>
            <a:ext cx="8135937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Штрафной бросок производится с линии на вершине трех секундной зоне. Игроки команд располагаются определенным образом и не имеют права сходить со своих мест до того момента когда мяч коснется кольца. Если мяч после штрафного броска не касается душки кольца (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эир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бол -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airball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), то команда соперника получает владение мячом и вводит мяч из аута.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ransition advTm="16911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3250" name="Picture 2" descr="C:\Users\пользователь\Desktop\x_1ce0a5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4797152"/>
            <a:ext cx="78978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 Техника и тактика игры</a:t>
            </a:r>
          </a:p>
        </p:txBody>
      </p:sp>
    </p:spTree>
  </p:cSld>
  <p:clrMapOvr>
    <a:masterClrMapping/>
  </p:clrMapOvr>
  <p:transition advTm="5179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4275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850" y="333375"/>
            <a:ext cx="8135938" cy="2368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современном баскетболе различают следующие игровые амплуа: разыгрывающий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защитник; атакующий защитник, легкий и тяжелый форварды, а также центровой (или центрфорвард).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1989138"/>
            <a:ext cx="82804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Разыгрывающего защитника также называют «</a:t>
            </a:r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плеймейкером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 (англ. «</a:t>
            </a:r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playmaker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 – букв. «тот, кто делает игру») или «дирижером». Разыгрывающие больше других игроков владеют мячом и ведут игру всей команды. От них требуется прекрасное видение площадки, филигранный дриблинг и тонкая игра в пас. Атакующие защитники не только начинают атаку своей команды, но нередко и завершают ее дальними бросками. Форварды обычно атакуют с краев площадки, а центровые – с близкого расстояния. Центрфорварды, как правило, самые рослые игроки в команде, их основная функция – борьба под своим и чужим щитом.</a:t>
            </a:r>
          </a:p>
        </p:txBody>
      </p:sp>
    </p:spTree>
  </p:cSld>
  <p:clrMapOvr>
    <a:masterClrMapping/>
  </p:clrMapOvr>
  <p:transition advTm="21855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5299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620713"/>
            <a:ext cx="8207375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настоящее время в баскетболе чрезвычайно ценятся мастера-универсалы, которые при необходимости могут сыграть не только на своей позиции. Очень важно и такое понятие, как </a:t>
            </a:r>
            <a:r>
              <a:rPr lang="ru-RU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«командный игрок».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Приверженность командной игре легендарного центрового Билла Рассела позволила ему 11 раз привести к победе в чемпионате НБА клуб «Бостон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селтикс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». Его вечный соперник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Уилт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Чемберлен («Филадельфия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уорриорз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») не уступал в классе Расселу, но предпочитал играть «на себя», а не «на команду», и в итоге лишь однажды стал чемпионом НБА.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advTm="15257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6323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908050"/>
            <a:ext cx="8353425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Успех команды определяется не только индивидуальным мастерством игроков, но и верно выбранной тактикой. Классический пример – финал олимпийского турнира 1972. Понимая, что его подопечные уступают баскетболистам США по своим игровым кондициям и физическим данным, главный тренер сборной СССР Владимир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Кондрашин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построил игру от обороны, навязал сопернику «свой баскетбол», что в итоге принесло успех советской команде.</a:t>
            </a:r>
          </a:p>
        </p:txBody>
      </p:sp>
    </p:spTree>
  </p:cSld>
  <p:clrMapOvr>
    <a:masterClrMapping/>
  </p:clrMapOvr>
  <p:transition advTm="11949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7347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908050"/>
            <a:ext cx="8280400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баскетболе различают зонную и личную (персональную) защиту. В первом случае каждый из игроков опекает любого соперника, находящегося в отведенном ему участке (зоне) площадки. При персональной защите каждый баскетболист опекает «своего» игрока. Чрезвычайно эффективен так называемый</a:t>
            </a:r>
            <a:r>
              <a:rPr lang="ru-RU" sz="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прессинг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активный вид обороны, при котором соперников опекают не только в непосредственной близости от своего щита, но и на дальних подступах к нему, иногда – по всей площадке. Цель прессинга – помешать сопернику спокойно разыграть мяч и провести атаку.</a:t>
            </a:r>
          </a:p>
        </p:txBody>
      </p:sp>
    </p:spTree>
  </p:cSld>
  <p:clrMapOvr>
    <a:masterClrMapping/>
  </p:clrMapOvr>
  <p:transition advTm="16349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8371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850" y="333375"/>
            <a:ext cx="8424863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Индивидуальное мастерство игрока складывается из многих компонентов.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Дриблинг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т.е. ведение мяча, в том числе и без визуального контроля, что позволяет игроку мгновенно оценивать меняющуюся ситуацию на площадке.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Различные 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финты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вводящие соперника в заблуждение: обманное движение мячом, руками, ногами, всем телом, поворотом головы, взглядом и проч.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Игра в пас.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Особенно ценится так называемый скрытый пас – передача мяча, не глядя на партнера, которому он адресован. Еще один прием из арсенала мастеров баскетбола – пас из-за спины (держа мяч за спиной, игрок перебрасывает его партнеру через голову). </a:t>
            </a:r>
          </a:p>
        </p:txBody>
      </p:sp>
    </p:spTree>
  </p:cSld>
  <p:clrMapOvr>
    <a:masterClrMapping/>
  </p:clrMapOvr>
  <p:transition advTm="17425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9395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4213" y="981075"/>
            <a:ext cx="78486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Броски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в баскетболе осуществляются как с места, так и в движении.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Существует немало их разновидностей: бросок в прыжке, бросок «крюком» (рука игрока, стоящего боком к корзине соперника, движется по воображаемой дуге), бросок в корзину сверху и др.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Наряду с техникой владения мячом в баскетболе чрезвычайно важно умение правильно играть без мяча.</a:t>
            </a:r>
          </a:p>
        </p:txBody>
      </p:sp>
    </p:spTree>
  </p:cSld>
  <p:clrMapOvr>
    <a:masterClrMapping/>
  </p:clrMapOvr>
  <p:transition advTm="15335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0419" name="Picture 2" descr="C:\Users\пользователь\Desktop\x_1ce0a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5229200"/>
            <a:ext cx="66292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7. Звезды баскетбола</a:t>
            </a:r>
          </a:p>
        </p:txBody>
      </p:sp>
    </p:spTree>
  </p:cSld>
  <p:clrMapOvr>
    <a:masterClrMapping/>
  </p:clrMapOvr>
  <p:transition advTm="596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3011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1052513"/>
            <a:ext cx="8207375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Любое нарушение правил в баскетболе влечет за собой потерю владения мячом. И переход владения к команде соперника.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Мяч вводится в игру передачей из аута. На это действие отводится 5 секунд.  Аут это любая точка за пределами площадки. Линия аута (края площадки) это часть аута.</a:t>
            </a:r>
          </a:p>
        </p:txBody>
      </p:sp>
    </p:spTree>
  </p:cSld>
  <p:clrMapOvr>
    <a:masterClrMapping/>
  </p:clrMapOvr>
  <p:transition advTm="14586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1443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549275"/>
            <a:ext cx="8208963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Баскетбол входит в программу  Олимпийских игр с 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1936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года. Регулярные  чемпионаты мира по баскетболу среди мужчин проводятся с 1950 года,  среди женщин — с 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1953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года, а  чемпионаты Европы — с 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1935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года.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Европе проводятся международные клубные соревнования Евролига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ULEB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 Кубок Европы УЛЕБ, Кубок  Вызова.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Наибольшего развития игра достигла в США: чемпионат Национальной баскетбольной ассоциации (НБА) более 50 лет является сильнейшим национальным клубным турниром в мире. Баскетбол считается национальным видом спорта в Литве.</a:t>
            </a:r>
          </a:p>
        </p:txBody>
      </p:sp>
    </p:spTree>
  </p:cSld>
  <p:clrMapOvr>
    <a:masterClrMapping/>
  </p:clrMapOvr>
  <p:transition advTm="16318"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2467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Прямоугольник 4"/>
          <p:cNvSpPr>
            <a:spLocks noChangeArrowheads="1"/>
          </p:cNvSpPr>
          <p:nvPr/>
        </p:nvSpPr>
        <p:spPr bwMode="auto">
          <a:xfrm>
            <a:off x="468313" y="5084763"/>
            <a:ext cx="41751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Майкл Джордан </a:t>
            </a:r>
            <a:r>
              <a:rPr lang="ru-RU">
                <a:latin typeface="Calibri" pitchFamily="34" charset="0"/>
              </a:rPr>
              <a:t>- легенда американского баскетбола, является одним из самых титулованных баскетболистов Америки и мира</a:t>
            </a:r>
          </a:p>
        </p:txBody>
      </p:sp>
      <p:sp>
        <p:nvSpPr>
          <p:cNvPr id="62469" name="Прямоугольник 6"/>
          <p:cNvSpPr>
            <a:spLocks noChangeArrowheads="1"/>
          </p:cNvSpPr>
          <p:nvPr/>
        </p:nvSpPr>
        <p:spPr bwMode="auto">
          <a:xfrm>
            <a:off x="5148263" y="5084763"/>
            <a:ext cx="3779837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Ирина Осипова </a:t>
            </a:r>
            <a:r>
              <a:rPr lang="ru-RU">
                <a:latin typeface="Calibri" pitchFamily="34" charset="0"/>
              </a:rPr>
              <a:t>– российская спортсменка, баскетболистка, член национальной сборной России</a:t>
            </a:r>
          </a:p>
        </p:txBody>
      </p:sp>
      <p:pic>
        <p:nvPicPr>
          <p:cNvPr id="62470" name="Picture 4" descr="C:\Users\пользователь\Desktop\osipova_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549275"/>
            <a:ext cx="3024187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5" descr="C:\Users\пользователь\Desktop\9376722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476250"/>
            <a:ext cx="3171825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390"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3491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2" name="Прямоугольник 5"/>
          <p:cNvSpPr>
            <a:spLocks noChangeArrowheads="1"/>
          </p:cNvSpPr>
          <p:nvPr/>
        </p:nvSpPr>
        <p:spPr bwMode="auto">
          <a:xfrm>
            <a:off x="755650" y="5300663"/>
            <a:ext cx="33845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Коби Брайант </a:t>
            </a:r>
            <a:r>
              <a:rPr lang="ru-RU">
                <a:latin typeface="Calibri" pitchFamily="34" charset="0"/>
              </a:rPr>
              <a:t>- выдающийся американский баскетболист, атакующий защитник</a:t>
            </a:r>
          </a:p>
        </p:txBody>
      </p:sp>
      <p:sp>
        <p:nvSpPr>
          <p:cNvPr id="63493" name="Прямоугольник 7"/>
          <p:cNvSpPr>
            <a:spLocks noChangeArrowheads="1"/>
          </p:cNvSpPr>
          <p:nvPr/>
        </p:nvSpPr>
        <p:spPr bwMode="auto">
          <a:xfrm>
            <a:off x="5003800" y="5300663"/>
            <a:ext cx="36004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Скотти  Пипен - </a:t>
            </a:r>
            <a:r>
              <a:rPr lang="ru-RU">
                <a:latin typeface="Calibri" pitchFamily="34" charset="0"/>
              </a:rPr>
              <a:t>является одним из 50 Великих Баскетболистов НБА за всю историю</a:t>
            </a:r>
          </a:p>
        </p:txBody>
      </p:sp>
      <p:pic>
        <p:nvPicPr>
          <p:cNvPr id="63494" name="Picture 4" descr="C:\Users\пользователь\Desktop\Scottie-Pip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268413"/>
            <a:ext cx="40830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5" descr="C:\Users\пользователь\Desktop\x_4fea391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49275"/>
            <a:ext cx="3097213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998"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4515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Прямоугольник 4"/>
          <p:cNvSpPr>
            <a:spLocks noChangeArrowheads="1"/>
          </p:cNvSpPr>
          <p:nvPr/>
        </p:nvSpPr>
        <p:spPr bwMode="auto">
          <a:xfrm>
            <a:off x="755650" y="5084763"/>
            <a:ext cx="3654425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Илона Корстин </a:t>
            </a:r>
            <a:r>
              <a:rPr lang="ru-RU">
                <a:latin typeface="Calibri" pitchFamily="34" charset="0"/>
              </a:rPr>
              <a:t>- российская баскетболистка, игрок национальной сборной России</a:t>
            </a:r>
          </a:p>
        </p:txBody>
      </p:sp>
      <p:pic>
        <p:nvPicPr>
          <p:cNvPr id="64517" name="Picture 3" descr="C:\Users\пользователь\Desktop\232963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476250"/>
            <a:ext cx="32639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Прямоугольник 7"/>
          <p:cNvSpPr>
            <a:spLocks noChangeArrowheads="1"/>
          </p:cNvSpPr>
          <p:nvPr/>
        </p:nvSpPr>
        <p:spPr bwMode="auto">
          <a:xfrm>
            <a:off x="4859338" y="5157788"/>
            <a:ext cx="3727450" cy="9223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Светлана Абросимова - </a:t>
            </a:r>
            <a:r>
              <a:rPr lang="ru-RU">
                <a:latin typeface="Calibri" pitchFamily="34" charset="0"/>
              </a:rPr>
              <a:t>является одной из талантливейших российских баскетболисток</a:t>
            </a:r>
          </a:p>
        </p:txBody>
      </p:sp>
      <p:pic>
        <p:nvPicPr>
          <p:cNvPr id="64519" name="Picture 4" descr="C:\Users\пользователь\Desktop\abrosimova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549275"/>
            <a:ext cx="330358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421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4035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476250"/>
            <a:ext cx="8135938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нарушений: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Аут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мяч ударился о пол за игровой площадкой ( в ауте )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Пробежка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— игрок, контролирующий мяч сделал более 2-х шагов с мячом в руках или оторвал «опорную» ( осевую ) ногу до того как сделал удар мячом о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Пронос мяча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рука под мячом во время ведения</a:t>
            </a:r>
          </a:p>
        </p:txBody>
      </p:sp>
    </p:spTree>
  </p:cSld>
  <p:clrMapOvr>
    <a:masterClrMapping/>
  </p:clrMapOvr>
  <p:transition advTm="14602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5059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363538"/>
            <a:ext cx="8280400" cy="64944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Двойное ведение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можно только один раз начать и закончить ведение, далее можно лишь совершить бросок или сделать передачу партнеру. При повторном начале ведения фиксируется нарушение правил.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Правило трех секунд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  игрок команды нападения не может находится в 3-х секундной зоне более трех секунд. ( Отмечена иным цветом, поэтому часто называется краска -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paint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Правило восьми секунд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команде нападения отводится восемь секунд для того, что бы перевести мяч через центральную линию.</a:t>
            </a:r>
          </a:p>
        </p:txBody>
      </p:sp>
    </p:spTree>
  </p:cSld>
  <p:clrMapOvr>
    <a:masterClrMapping/>
  </p:clrMapOvr>
  <p:transition advTm="16411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6083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288" y="404813"/>
            <a:ext cx="8424862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Правило двадцати четырех секунд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команде нападения дается 24 секунды для совершения броска, если за 24 секунды броска не последовало или после броска мяч так и не коснулся корзины соперника. Владение мячом приостанавливается и мяч вводится из аута другой командой.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Правило пяти секунд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мяч не может находится в руках одного из игроков более пяти секунд. В американских правилах, правило звучит как 5 секунд спиной к кольцу.</a:t>
            </a:r>
          </a:p>
        </p:txBody>
      </p:sp>
    </p:spTree>
  </p:cSld>
  <p:clrMapOvr>
    <a:masterClrMapping/>
  </p:clrMapOvr>
  <p:transition advTm="15771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7107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4213" y="1412875"/>
            <a:ext cx="7704137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Правило зоны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если мяч находившийся в зоне нападения пересек центральную линию и ударился о пол в зоне защиты, то фиксируется нарушение правила зоны.</a:t>
            </a:r>
          </a:p>
        </p:txBody>
      </p:sp>
    </p:spTree>
  </p:cSld>
  <p:clrMapOvr>
    <a:masterClrMapping/>
  </p:clrMapOvr>
  <p:transition advTm="11451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8131" name="Picture 2" descr="C:\Users\пользователь\Desktop\x_1ce0a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7718" y="5157192"/>
            <a:ext cx="88962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 Персональные нарушения</a:t>
            </a:r>
          </a:p>
        </p:txBody>
      </p:sp>
    </p:spTree>
  </p:cSld>
  <p:clrMapOvr>
    <a:masterClrMapping/>
  </p:clrMapOvr>
  <p:transition advTm="7488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9155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188" y="765175"/>
            <a:ext cx="8208962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Играя в баскетбол игрокам запрещается наносить удары руками, ногами. Запрещено толкать игроков команды соперников или пытаться задержать их за форму или тело.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Играя в защите игрок должен находится на линии между мячом и кольцом. Мешая броску противника нельзя касаться рук или корпуса соперника. Наилучшее положение рук - две руки вертикально вверх.</a:t>
            </a:r>
          </a:p>
        </p:txBody>
      </p:sp>
    </p:spTree>
  </p:cSld>
  <p:clrMapOvr>
    <a:masterClrMapping/>
  </p:clrMapOvr>
  <p:transition advTm="16349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0179" name="Picture 2" descr="C:\Users\пользователь\Desktop\3285337-orange-gumy-koszyk-wka-makro-w-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850" y="692150"/>
            <a:ext cx="8351838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Персональный фол — это нарушение правил, игроком защиты  или нападения. Как правило фолы совершаются при попытке завладеть мячом, попытке помешать броску, передаче мяча или когда игрок старается помешать передвижению соперника.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Один игрок может получить пять фолов в течении одной игры ( одного матча ). Получив свое пятое персональное замечание игрок обязан покинуть площадку.</a:t>
            </a:r>
          </a:p>
        </p:txBody>
      </p:sp>
    </p:spTree>
  </p:cSld>
  <p:clrMapOvr>
    <a:masterClrMapping/>
  </p:clrMapOvr>
  <p:transition advTm="17300">
    <p:strips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81d775fd0511c1f96e27f3a7f7759f24abc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902</Words>
  <Application>Microsoft Office PowerPoint</Application>
  <PresentationFormat>On-screen Show (4:3)</PresentationFormat>
  <Paragraphs>59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 Данилов</dc:creator>
  <cp:lastModifiedBy>Stas</cp:lastModifiedBy>
  <cp:revision>79</cp:revision>
  <dcterms:created xsi:type="dcterms:W3CDTF">2012-09-29T15:58:16Z</dcterms:created>
  <dcterms:modified xsi:type="dcterms:W3CDTF">2017-11-17T12:14:25Z</dcterms:modified>
</cp:coreProperties>
</file>